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notesSlides/notesSlide2.xml" ContentType="application/vnd.openxmlformats-officedocument.presentationml.notesSlide+xml"/>
  <Override PartName="/customXml/itemProps1.xml" ContentType="application/vnd.openxmlformats-officedocument.customXmlProperties+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theme/theme3.xml" ContentType="application/vnd.openxmlformats-officedocument.theme+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Default Extension="rels" ContentType="application/vnd.openxmlformats-package.relationships+xml"/>
  <Default Extension="xml" ContentType="application/xml"/>
  <Override PartName="/ppt/slides/slide14.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slideLayouts/slideLayout13.xml" ContentType="application/vnd.openxmlformats-officedocument.presentationml.slideLayout+xml"/>
  <Override PartName="/ppt/slides/slide10.xml" ContentType="application/vnd.openxmlformats-officedocument.presentationml.slide+xml"/>
  <Override PartName="/ppt/slides/slide12.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notesSlides/notesSlide14.xml" ContentType="application/vnd.openxmlformats-officedocument.presentationml.notesSlide+xml"/>
  <Override PartName="/docProps/custom.xml" ContentType="application/vnd.openxmlformats-officedocument.custom-properties+xml"/>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10.xml" ContentType="application/vnd.openxmlformats-officedocument.presentationml.notes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ppt/slideMasters/slideMaster2.xml" ContentType="application/vnd.openxmlformats-officedocument.presentationml.slideMaster+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Default Extension="png" ContentType="image/png"/>
  <Override PartName="/ppt/notesSlides/notesSlide1.xml" ContentType="application/vnd.openxmlformats-officedocument.presentationml.notesSlide+xml"/>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Layouts/slideLayout3.xml" ContentType="application/vnd.openxmlformats-officedocument.presentationml.slideLayout+xml"/>
  <Default Extension="jpeg" ContentType="image/jpeg"/>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Layouts/slideLayout12.xml" ContentType="application/vnd.openxmlformats-officedocument.presentationml.slideLayout+xml"/>
  <Override PartName="/ppt/notesSlides/notesSlide13.xml" ContentType="application/vnd.openxmlformats-officedocument.presentationml.notesSlid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2" r:id="rId2"/>
    <p:sldMasterId id="2147483674" r:id="rId3"/>
  </p:sldMasterIdLst>
  <p:notesMasterIdLst>
    <p:notesMasterId r:id="rId34"/>
  </p:notesMasterIdLst>
  <p:sldIdLst>
    <p:sldId id="257" r:id="rId4"/>
    <p:sldId id="258" r:id="rId5"/>
    <p:sldId id="259" r:id="rId6"/>
    <p:sldId id="260" r:id="rId7"/>
    <p:sldId id="261" r:id="rId8"/>
    <p:sldId id="262" r:id="rId9"/>
    <p:sldId id="263" r:id="rId10"/>
    <p:sldId id="264" r:id="rId11"/>
    <p:sldId id="265" r:id="rId12"/>
    <p:sldId id="266" r:id="rId13"/>
    <p:sldId id="267" r:id="rId14"/>
    <p:sldId id="268" r:id="rId15"/>
    <p:sldId id="269" r:id="rId16"/>
    <p:sldId id="270" r:id="rId17"/>
    <p:sldId id="271" r:id="rId18"/>
    <p:sldId id="272" r:id="rId19"/>
    <p:sldId id="273" r:id="rId20"/>
    <p:sldId id="274" r:id="rId21"/>
    <p:sldId id="275" r:id="rId22"/>
    <p:sldId id="276" r:id="rId23"/>
    <p:sldId id="278" r:id="rId24"/>
    <p:sldId id="279" r:id="rId25"/>
    <p:sldId id="280" r:id="rId26"/>
    <p:sldId id="281" r:id="rId27"/>
    <p:sldId id="282" r:id="rId28"/>
    <p:sldId id="283" r:id="rId29"/>
    <p:sldId id="284" r:id="rId30"/>
    <p:sldId id="285" r:id="rId31"/>
    <p:sldId id="286" r:id="rId32"/>
    <p:sldId id="287" r:id="rId3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45" d="100"/>
          <a:sy n="45" d="100"/>
        </p:scale>
        <p:origin x="-672" y="-108"/>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 Type="http://schemas.openxmlformats.org/officeDocument/2006/relationships/slideMaster" Target="slideMasters/slideMaster2.xml"/><Relationship Id="rId21" Type="http://schemas.openxmlformats.org/officeDocument/2006/relationships/slide" Target="slides/slide18.xml"/><Relationship Id="rId34" Type="http://schemas.openxmlformats.org/officeDocument/2006/relationships/notesMaster" Target="notesMasters/notesMaster1.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tableStyles" Target="tableStyles.xml"/><Relationship Id="rId2" Type="http://schemas.openxmlformats.org/officeDocument/2006/relationships/slideMaster" Target="slideMasters/slideMaster1.xml"/><Relationship Id="rId16" Type="http://schemas.openxmlformats.org/officeDocument/2006/relationships/slide" Target="slides/slide13.xml"/><Relationship Id="rId20" Type="http://schemas.openxmlformats.org/officeDocument/2006/relationships/slide" Target="slides/slide17.xml"/><Relationship Id="rId29" Type="http://schemas.openxmlformats.org/officeDocument/2006/relationships/slide" Target="slides/slide26.xml"/><Relationship Id="rId1" Type="http://schemas.openxmlformats.org/officeDocument/2006/relationships/customXml" Target="../customXml/item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slide" Target="slides/slide29.xml"/><Relationship Id="rId37" Type="http://schemas.openxmlformats.org/officeDocument/2006/relationships/theme" Target="theme/theme1.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viewProps" Target="viewProps.xml"/><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slide" Target="slides/slide28.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F039956C-1727-44B4-AC11-69081DDDEDF8}" type="datetimeFigureOut">
              <a:rPr lang="en-US" smtClean="0"/>
              <a:pPr/>
              <a:t>3/30/2013</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6FA500F7-EE76-48C8-9A19-4444F2A51A5D}"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Header Placeholder 3"/>
          <p:cNvSpPr>
            <a:spLocks noGrp="1"/>
          </p:cNvSpPr>
          <p:nvPr>
            <p:ph type="hdr" sz="quarter" idx="10"/>
          </p:nvPr>
        </p:nvSpPr>
        <p:spPr/>
        <p:txBody>
          <a:bodyPr/>
          <a:lstStyle/>
          <a:p>
            <a:endParaRPr lang="en-US" dirty="0"/>
          </a:p>
        </p:txBody>
      </p:sp>
      <p:sp>
        <p:nvSpPr>
          <p:cNvPr id="5" name="Date Placeholder 4"/>
          <p:cNvSpPr>
            <a:spLocks noGrp="1"/>
          </p:cNvSpPr>
          <p:nvPr>
            <p:ph type="dt" idx="11"/>
          </p:nvPr>
        </p:nvSpPr>
        <p:spPr/>
        <p:txBody>
          <a:bodyPr/>
          <a:lstStyle/>
          <a:p>
            <a:fld id="{81331B57-0BE5-4F82-AA58-76F53EFF3ADA}" type="datetime8">
              <a:rPr lang="en-US" smtClean="0"/>
              <a:pPr/>
              <a:t>3/30/2013 4:46 AM</a:t>
            </a:fld>
            <a:endParaRPr lang="en-US" dirty="0"/>
          </a:p>
        </p:txBody>
      </p:sp>
      <p:sp>
        <p:nvSpPr>
          <p:cNvPr id="6" name="Footer Placeholder 5"/>
          <p:cNvSpPr>
            <a:spLocks noGrp="1"/>
          </p:cNvSpPr>
          <p:nvPr>
            <p:ph type="ftr" sz="quarter" idx="12"/>
          </p:nvPr>
        </p:nvSpPr>
        <p:spPr>
          <a:xfrm>
            <a:off x="0" y="8685213"/>
            <a:ext cx="6172200" cy="457200"/>
          </a:xfrm>
        </p:spPr>
        <p:txBody>
          <a:bodyPr/>
          <a:lstStyle/>
          <a:p>
            <a:r>
              <a:rPr lang="en-US" sz="500" dirty="0" smtClean="0">
                <a:solidFill>
                  <a:srgbClr val="000000"/>
                </a:solidFill>
                <a:latin typeface="Trebuchet MS" pitchFamily="34" charset="0"/>
              </a:rPr>
              <a:t>© 2007 Microsoft Corporation. All rights reserved. Microsoft, Windows, Windows Vista and other product names are or may be registered trademarks and/or trademarks in the U.S. and/or other countries.</a:t>
            </a:r>
          </a:p>
          <a:p>
            <a:r>
              <a:rPr lang="en-US" sz="500" dirty="0" smtClean="0">
                <a:solidFill>
                  <a:srgbClr val="000000"/>
                </a:solidFill>
                <a:latin typeface="Trebuchet MS" pitchFamily="34" charset="0"/>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sz="500" dirty="0" smtClean="0">
                <a:solidFill>
                  <a:srgbClr val="000000"/>
                </a:solidFill>
                <a:latin typeface="Trebuchet MS" pitchFamily="34" charset="0"/>
              </a:rPr>
            </a:br>
            <a:r>
              <a:rPr lang="en-US" sz="500" dirty="0" smtClean="0">
                <a:solidFill>
                  <a:srgbClr val="000000"/>
                </a:solidFill>
                <a:latin typeface="Trebuchet MS" pitchFamily="34" charset="0"/>
              </a:rPr>
              <a:t>MICROSOFT MAKES NO WARRANTIES, EXPRESS, IMPLIED OR STATUTORY, AS TO THE INFORMATION IN THIS PRESENTATION.</a:t>
            </a:r>
          </a:p>
          <a:p>
            <a:endParaRPr lang="en-US" sz="500" dirty="0">
              <a:latin typeface="Trebuchet MS" pitchFamily="34" charset="0"/>
            </a:endParaRPr>
          </a:p>
        </p:txBody>
      </p:sp>
      <p:sp>
        <p:nvSpPr>
          <p:cNvPr id="7" name="Slide Number Placeholder 6"/>
          <p:cNvSpPr>
            <a:spLocks noGrp="1"/>
          </p:cNvSpPr>
          <p:nvPr>
            <p:ph type="sldNum" sz="quarter" idx="13"/>
          </p:nvPr>
        </p:nvSpPr>
        <p:spPr>
          <a:xfrm>
            <a:off x="6172199" y="8685213"/>
            <a:ext cx="684213" cy="457200"/>
          </a:xfrm>
        </p:spPr>
        <p:txBody>
          <a:bodyPr/>
          <a:lstStyle/>
          <a:p>
            <a:fld id="{EC87E0CF-87F6-4B58-B8B8-DCAB2DAAF3CA}" type="slidenum">
              <a:rPr lang="en-US" smtClean="0"/>
              <a:pPr/>
              <a:t>1</a:t>
            </a:fld>
            <a:endParaRPr lang="en-US" dirty="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18</a:t>
            </a:fld>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19</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20</a:t>
            </a:fld>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21</a:t>
            </a:fld>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22</a:t>
            </a:fld>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23</a:t>
            </a:fld>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24</a:t>
            </a:fld>
            <a:endParaRPr 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25</a:t>
            </a:fld>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26</a:t>
            </a:fld>
            <a:endParaRPr 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27</a:t>
            </a:fld>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28</a:t>
            </a:fld>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29</a:t>
            </a:fld>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ตัวยึดรูปบนภาพนิ่ง 1"/>
          <p:cNvSpPr>
            <a:spLocks noGrp="1" noRot="1" noChangeAspect="1"/>
          </p:cNvSpPr>
          <p:nvPr>
            <p:ph type="sldImg"/>
          </p:nvPr>
        </p:nvSpPr>
        <p:spPr/>
      </p:sp>
      <p:sp>
        <p:nvSpPr>
          <p:cNvPr id="3" name="ตัวยึดบันทึกย่อ 2"/>
          <p:cNvSpPr>
            <a:spLocks noGrp="1"/>
          </p:cNvSpPr>
          <p:nvPr>
            <p:ph type="body" idx="1"/>
          </p:nvPr>
        </p:nvSpPr>
        <p:spPr/>
        <p:txBody>
          <a:bodyPr>
            <a:normAutofit/>
          </a:bodyPr>
          <a:lstStyle/>
          <a:p>
            <a:endParaRPr lang="en-US" dirty="0"/>
          </a:p>
        </p:txBody>
      </p:sp>
      <p:sp>
        <p:nvSpPr>
          <p:cNvPr id="4" name="ตัวยึดหมายเลขภาพนิ่ง 3"/>
          <p:cNvSpPr>
            <a:spLocks noGrp="1"/>
          </p:cNvSpPr>
          <p:nvPr>
            <p:ph type="sldNum" sz="quarter" idx="10"/>
          </p:nvPr>
        </p:nvSpPr>
        <p:spPr/>
        <p:txBody>
          <a:bodyPr/>
          <a:lstStyle/>
          <a:p>
            <a:fld id="{6FA500F7-EE76-48C8-9A19-4444F2A51A5D}" type="slidenum">
              <a:rPr lang="en-US" smtClean="0"/>
              <a:pPr/>
              <a:t>30</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ภาพนิ่งชื่อเรื่อง">
    <p:spTree>
      <p:nvGrpSpPr>
        <p:cNvPr id="1" name=""/>
        <p:cNvGrpSpPr/>
        <p:nvPr/>
      </p:nvGrpSpPr>
      <p:grpSpPr>
        <a:xfrm>
          <a:off x="0" y="0"/>
          <a:ext cx="0" cy="0"/>
          <a:chOff x="0" y="0"/>
          <a:chExt cx="0" cy="0"/>
        </a:xfrm>
      </p:grpSpPr>
      <p:sp>
        <p:nvSpPr>
          <p:cNvPr id="2" name="Title 1"/>
          <p:cNvSpPr>
            <a:spLocks noGrp="1"/>
          </p:cNvSpPr>
          <p:nvPr>
            <p:ph type="ctrTitle"/>
          </p:nvPr>
        </p:nvSpPr>
        <p:spPr>
          <a:xfrm>
            <a:off x="730250" y="1905000"/>
            <a:ext cx="7681913" cy="1523495"/>
          </a:xfrm>
        </p:spPr>
        <p:txBody>
          <a:bodyPr>
            <a:noAutofit/>
          </a:bodyPr>
          <a:lstStyle>
            <a:lvl1pPr>
              <a:lnSpc>
                <a:spcPct val="90000"/>
              </a:lnSpc>
              <a:defRPr sz="5400"/>
            </a:lvl1pPr>
          </a:lstStyle>
          <a:p>
            <a:r>
              <a:rPr lang="th-TH" smtClean="0"/>
              <a:t>คลิกเพื่อแก้ไขลักษณะชื่อเรื่องต้นแบบ</a:t>
            </a:r>
            <a:endParaRPr lang="en-US" dirty="0"/>
          </a:p>
        </p:txBody>
      </p:sp>
      <p:sp>
        <p:nvSpPr>
          <p:cNvPr id="3" name="Subtitle 2"/>
          <p:cNvSpPr>
            <a:spLocks noGrp="1"/>
          </p:cNvSpPr>
          <p:nvPr>
            <p:ph type="subTitle" idx="1"/>
          </p:nvPr>
        </p:nvSpPr>
        <p:spPr>
          <a:xfrm>
            <a:off x="730249" y="4344988"/>
            <a:ext cx="7681913" cy="461665"/>
          </a:xfrm>
        </p:spPr>
        <p:txBody>
          <a:bodyPr>
            <a:noAutofit/>
          </a:bodyPr>
          <a:lstStyle>
            <a:lvl1pPr marL="0" indent="0" algn="l">
              <a:lnSpc>
                <a:spcPct val="90000"/>
              </a:lnSpc>
              <a:spcBef>
                <a:spcPts val="0"/>
              </a:spcBef>
              <a:buNone/>
              <a:defRPr>
                <a:solidFill>
                  <a:schemeClr val="tx1"/>
                </a:solidFill>
              </a:defRPr>
            </a:lvl1pPr>
            <a:lvl2pPr marL="457182" indent="0" algn="ctr">
              <a:buNone/>
              <a:defRPr>
                <a:solidFill>
                  <a:schemeClr val="tx1">
                    <a:tint val="75000"/>
                  </a:schemeClr>
                </a:solidFill>
              </a:defRPr>
            </a:lvl2pPr>
            <a:lvl3pPr marL="914363" indent="0" algn="ctr">
              <a:buNone/>
              <a:defRPr>
                <a:solidFill>
                  <a:schemeClr val="tx1">
                    <a:tint val="75000"/>
                  </a:schemeClr>
                </a:solidFill>
              </a:defRPr>
            </a:lvl3pPr>
            <a:lvl4pPr marL="1371545" indent="0" algn="ctr">
              <a:buNone/>
              <a:defRPr>
                <a:solidFill>
                  <a:schemeClr val="tx1">
                    <a:tint val="75000"/>
                  </a:schemeClr>
                </a:solidFill>
              </a:defRPr>
            </a:lvl4pPr>
            <a:lvl5pPr marL="1828727" indent="0" algn="ctr">
              <a:buNone/>
              <a:defRPr>
                <a:solidFill>
                  <a:schemeClr val="tx1">
                    <a:tint val="75000"/>
                  </a:schemeClr>
                </a:solidFill>
              </a:defRPr>
            </a:lvl5pPr>
            <a:lvl6pPr marL="2285909" indent="0" algn="ctr">
              <a:buNone/>
              <a:defRPr>
                <a:solidFill>
                  <a:schemeClr val="tx1">
                    <a:tint val="75000"/>
                  </a:schemeClr>
                </a:solidFill>
              </a:defRPr>
            </a:lvl6pPr>
            <a:lvl7pPr marL="2743090" indent="0" algn="ctr">
              <a:buNone/>
              <a:defRPr>
                <a:solidFill>
                  <a:schemeClr val="tx1">
                    <a:tint val="75000"/>
                  </a:schemeClr>
                </a:solidFill>
              </a:defRPr>
            </a:lvl7pPr>
            <a:lvl8pPr marL="3200272" indent="0" algn="ctr">
              <a:buNone/>
              <a:defRPr>
                <a:solidFill>
                  <a:schemeClr val="tx1">
                    <a:tint val="75000"/>
                  </a:schemeClr>
                </a:solidFill>
              </a:defRPr>
            </a:lvl8pPr>
            <a:lvl9pPr marL="3657454" indent="0" algn="ctr">
              <a:buNone/>
              <a:defRPr>
                <a:solidFill>
                  <a:schemeClr val="tx1">
                    <a:tint val="75000"/>
                  </a:schemeClr>
                </a:solidFill>
              </a:defRPr>
            </a:lvl9pPr>
          </a:lstStyle>
          <a:p>
            <a:r>
              <a:rPr lang="th-TH" smtClean="0"/>
              <a:t>คลิกเพื่อแก้ไขลักษณะชื่อเรื่องรองต้นแบบ</a:t>
            </a:r>
            <a:endParaRPr lang="en-US" dirty="0"/>
          </a:p>
        </p:txBody>
      </p:sp>
    </p:spTree>
  </p:cSld>
  <p:clrMapOvr>
    <a:masterClrMapping/>
  </p:clrMapOvr>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Demo, Video etc. &quot;special&quot; slides">
    <p:spTree>
      <p:nvGrpSpPr>
        <p:cNvPr id="1" name=""/>
        <p:cNvGrpSpPr/>
        <p:nvPr/>
      </p:nvGrpSpPr>
      <p:grpSpPr>
        <a:xfrm>
          <a:off x="0" y="0"/>
          <a:ext cx="0" cy="0"/>
          <a:chOff x="0" y="0"/>
          <a:chExt cx="0" cy="0"/>
        </a:xfrm>
      </p:grpSpPr>
      <p:pic>
        <p:nvPicPr>
          <p:cNvPr id="5" name="Picture 4" descr="white bar"/>
          <p:cNvPicPr>
            <a:picLocks noChangeAspect="1" noChangeArrowheads="1"/>
          </p:cNvPicPr>
          <p:nvPr userDrawn="1"/>
        </p:nvPicPr>
        <p:blipFill>
          <a:blip r:embed="rId2" cstate="print"/>
          <a:srcRect/>
          <a:stretch>
            <a:fillRect/>
          </a:stretch>
        </p:blipFill>
        <p:spPr bwMode="auto">
          <a:xfrm>
            <a:off x="0" y="2355850"/>
            <a:ext cx="7623810" cy="1623060"/>
          </a:xfrm>
          <a:prstGeom prst="rect">
            <a:avLst/>
          </a:prstGeom>
          <a:noFill/>
        </p:spPr>
      </p:pic>
      <p:sp>
        <p:nvSpPr>
          <p:cNvPr id="2" name="Title 1"/>
          <p:cNvSpPr>
            <a:spLocks noGrp="1"/>
          </p:cNvSpPr>
          <p:nvPr>
            <p:ph type="ctrTitle"/>
          </p:nvPr>
        </p:nvSpPr>
        <p:spPr>
          <a:xfrm>
            <a:off x="1369219" y="649805"/>
            <a:ext cx="7043208" cy="1523494"/>
          </a:xfrm>
        </p:spPr>
        <p:txBody>
          <a:bodyPr anchor="ctr" anchorCtr="0">
            <a:noAutofit/>
          </a:bodyPr>
          <a:lstStyle>
            <a:lvl1pPr>
              <a:lnSpc>
                <a:spcPct val="90000"/>
              </a:lnSpc>
              <a:defRPr sz="5400"/>
            </a:lvl1pPr>
          </a:lstStyle>
          <a:p>
            <a:r>
              <a:rPr lang="th-TH" smtClean="0"/>
              <a:t>คลิกเพื่อแก้ไขลักษณะชื่อเรื่องต้นแบบ</a:t>
            </a:r>
            <a:endParaRPr lang="en-US" dirty="0"/>
          </a:p>
        </p:txBody>
      </p:sp>
      <p:sp>
        <p:nvSpPr>
          <p:cNvPr id="3" name="Subtitle 2"/>
          <p:cNvSpPr>
            <a:spLocks noGrp="1"/>
          </p:cNvSpPr>
          <p:nvPr>
            <p:ph type="subTitle" idx="1"/>
          </p:nvPr>
        </p:nvSpPr>
        <p:spPr>
          <a:xfrm>
            <a:off x="1368955" y="4344988"/>
            <a:ext cx="7043208" cy="461665"/>
          </a:xfrm>
        </p:spPr>
        <p:txBody>
          <a:bodyPr>
            <a:noAutofit/>
          </a:bodyPr>
          <a:lstStyle>
            <a:lvl1pPr marL="0" indent="0" algn="l">
              <a:lnSpc>
                <a:spcPct val="90000"/>
              </a:lnSpc>
              <a:spcBef>
                <a:spcPts val="0"/>
              </a:spcBef>
              <a:buNone/>
              <a:defRPr>
                <a:solidFill>
                  <a:schemeClr val="tx1"/>
                </a:solidFill>
              </a:defRPr>
            </a:lvl1pPr>
            <a:lvl2pPr marL="457182" indent="0" algn="ctr">
              <a:buNone/>
              <a:defRPr>
                <a:solidFill>
                  <a:schemeClr val="tx1">
                    <a:tint val="75000"/>
                  </a:schemeClr>
                </a:solidFill>
              </a:defRPr>
            </a:lvl2pPr>
            <a:lvl3pPr marL="914363" indent="0" algn="ctr">
              <a:buNone/>
              <a:defRPr>
                <a:solidFill>
                  <a:schemeClr val="tx1">
                    <a:tint val="75000"/>
                  </a:schemeClr>
                </a:solidFill>
              </a:defRPr>
            </a:lvl3pPr>
            <a:lvl4pPr marL="1371545" indent="0" algn="ctr">
              <a:buNone/>
              <a:defRPr>
                <a:solidFill>
                  <a:schemeClr val="tx1">
                    <a:tint val="75000"/>
                  </a:schemeClr>
                </a:solidFill>
              </a:defRPr>
            </a:lvl4pPr>
            <a:lvl5pPr marL="1828727" indent="0" algn="ctr">
              <a:buNone/>
              <a:defRPr>
                <a:solidFill>
                  <a:schemeClr val="tx1">
                    <a:tint val="75000"/>
                  </a:schemeClr>
                </a:solidFill>
              </a:defRPr>
            </a:lvl5pPr>
            <a:lvl6pPr marL="2285909" indent="0" algn="ctr">
              <a:buNone/>
              <a:defRPr>
                <a:solidFill>
                  <a:schemeClr val="tx1">
                    <a:tint val="75000"/>
                  </a:schemeClr>
                </a:solidFill>
              </a:defRPr>
            </a:lvl6pPr>
            <a:lvl7pPr marL="2743090" indent="0" algn="ctr">
              <a:buNone/>
              <a:defRPr>
                <a:solidFill>
                  <a:schemeClr val="tx1">
                    <a:tint val="75000"/>
                  </a:schemeClr>
                </a:solidFill>
              </a:defRPr>
            </a:lvl7pPr>
            <a:lvl8pPr marL="3200272" indent="0" algn="ctr">
              <a:buNone/>
              <a:defRPr>
                <a:solidFill>
                  <a:schemeClr val="tx1">
                    <a:tint val="75000"/>
                  </a:schemeClr>
                </a:solidFill>
              </a:defRPr>
            </a:lvl8pPr>
            <a:lvl9pPr marL="3657454" indent="0" algn="ctr">
              <a:buNone/>
              <a:defRPr>
                <a:solidFill>
                  <a:schemeClr val="tx1">
                    <a:tint val="75000"/>
                  </a:schemeClr>
                </a:solidFill>
              </a:defRPr>
            </a:lvl9pPr>
          </a:lstStyle>
          <a:p>
            <a:r>
              <a:rPr lang="th-TH" smtClean="0"/>
              <a:t>คลิกเพื่อแก้ไขลักษณะชื่อเรื่องรองต้นแบบ</a:t>
            </a:r>
            <a:endParaRPr lang="en-US" dirty="0"/>
          </a:p>
        </p:txBody>
      </p:sp>
      <p:sp>
        <p:nvSpPr>
          <p:cNvPr id="7" name="Text Placeholder 6"/>
          <p:cNvSpPr>
            <a:spLocks noGrp="1"/>
          </p:cNvSpPr>
          <p:nvPr>
            <p:ph type="body" sz="quarter" idx="10" hasCustomPrompt="1"/>
          </p:nvPr>
        </p:nvSpPr>
        <p:spPr>
          <a:xfrm>
            <a:off x="722049" y="2355850"/>
            <a:ext cx="7690114" cy="1384994"/>
          </a:xfrm>
        </p:spPr>
        <p:txBody>
          <a:bodyPr vert="horz" lIns="0" tIns="0" rIns="0" bIns="0" rtlCol="0" anchor="t" anchorCtr="0">
            <a:noAutofit/>
            <a:scene3d>
              <a:camera prst="orthographicFront"/>
              <a:lightRig rig="flat" dir="t"/>
            </a:scene3d>
            <a:sp3d extrusionH="88900" contourW="2540">
              <a:bevelT w="38100" h="31750"/>
              <a:contourClr>
                <a:srgbClr val="F4A234"/>
              </a:contourClr>
            </a:sp3d>
          </a:bodyPr>
          <a:lstStyle>
            <a:lvl1pPr marL="0" indent="0" algn="l" defTabSz="914363" rtl="0" eaLnBrk="1" latinLnBrk="0" hangingPunct="1">
              <a:lnSpc>
                <a:spcPct val="90000"/>
              </a:lnSpc>
              <a:spcBef>
                <a:spcPct val="20000"/>
              </a:spcBef>
              <a:buFont typeface="Arial" pitchFamily="34" charset="0"/>
              <a:buNone/>
              <a:defRPr lang="en-US" sz="10000" b="0" i="1" kern="1200" baseline="0" dirty="0" smtClean="0">
                <a:ln>
                  <a:solidFill>
                    <a:schemeClr val="tx1">
                      <a:alpha val="21000"/>
                    </a:schemeClr>
                  </a:solidFill>
                </a:ln>
                <a:gradFill>
                  <a:gsLst>
                    <a:gs pos="6000">
                      <a:schemeClr val="accent4">
                        <a:lumMod val="75000"/>
                      </a:schemeClr>
                    </a:gs>
                    <a:gs pos="50000">
                      <a:schemeClr val="accent4">
                        <a:lumMod val="50000"/>
                      </a:schemeClr>
                    </a:gs>
                    <a:gs pos="100000">
                      <a:schemeClr val="bg2">
                        <a:lumMod val="85000"/>
                        <a:lumOff val="15000"/>
                      </a:schemeClr>
                    </a:gs>
                  </a:gsLst>
                  <a:lin ang="5400000" scaled="0"/>
                </a:gradFill>
                <a:effectLst>
                  <a:outerShdw blurRad="139700" dir="16200000" rotWithShape="0">
                    <a:schemeClr val="tx1">
                      <a:alpha val="34000"/>
                    </a:schemeClr>
                  </a:outerShdw>
                </a:effectLst>
                <a:latin typeface="+mn-lt"/>
                <a:ea typeface="+mn-ea"/>
                <a:cs typeface="Arial" pitchFamily="34" charset="0"/>
              </a:defRPr>
            </a:lvl1pPr>
          </a:lstStyle>
          <a:p>
            <a:pPr lvl="0"/>
            <a:r>
              <a:rPr lang="en-US" dirty="0" smtClean="0"/>
              <a:t>click to…</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th-TH" smtClean="0"/>
              <a:t>คลิกเพื่อแก้ไขลักษณะชื่อเรื่องต้นแบบ</a:t>
            </a:r>
            <a:endParaRPr lang="en-US" dirty="0"/>
          </a:p>
        </p:txBody>
      </p:sp>
      <p:sp>
        <p:nvSpPr>
          <p:cNvPr id="6" name="Text Placeholder 5"/>
          <p:cNvSpPr>
            <a:spLocks noGrp="1"/>
          </p:cNvSpPr>
          <p:nvPr>
            <p:ph type="body" sz="quarter" idx="10"/>
          </p:nvPr>
        </p:nvSpPr>
        <p:spPr>
          <a:xfrm>
            <a:off x="381000" y="1411552"/>
            <a:ext cx="8382000" cy="2210862"/>
          </a:xfrm>
        </p:spPr>
        <p:txBody>
          <a:bodyPr/>
          <a:lstStyle>
            <a:lvl1pPr>
              <a:lnSpc>
                <a:spcPct val="90000"/>
              </a:lnSpc>
              <a:defRPr/>
            </a:lvl1pPr>
            <a:lvl2pPr>
              <a:lnSpc>
                <a:spcPct val="90000"/>
              </a:lnSpc>
              <a:defRPr/>
            </a:lvl2pPr>
            <a:lvl3pPr>
              <a:lnSpc>
                <a:spcPct val="90000"/>
              </a:lnSpc>
              <a:defRPr/>
            </a:lvl3pPr>
            <a:lvl4pPr>
              <a:lnSpc>
                <a:spcPct val="90000"/>
              </a:lnSpc>
              <a:defRPr/>
            </a:lvl4pPr>
            <a:lvl5pPr>
              <a:lnSpc>
                <a:spcPct val="90000"/>
              </a:lnSpc>
              <a:defRPr/>
            </a:lvl5p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spTree>
  </p:cSld>
  <p:clrMapOvr>
    <a:masterClrMapping/>
  </p:clrMapOvr>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ชื่อเรื่องและเนื้อหา">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th-TH" smtClean="0"/>
              <a:t>คลิกเพื่อแก้ไขลักษณะชื่อเรื่องต้นแบบ</a:t>
            </a:r>
            <a:endParaRPr lang="en-US"/>
          </a:p>
        </p:txBody>
      </p:sp>
      <p:sp>
        <p:nvSpPr>
          <p:cNvPr id="3" name="Content Placeholder 2"/>
          <p:cNvSpPr>
            <a:spLocks noGrp="1"/>
          </p:cNvSpPr>
          <p:nvPr>
            <p:ph idx="1"/>
          </p:nvPr>
        </p:nvSpPr>
        <p:spPr>
          <a:xfrm>
            <a:off x="381000" y="1412875"/>
            <a:ext cx="8382000" cy="2210862"/>
          </a:xfrm>
        </p:spPr>
        <p:txBody>
          <a:bodyPr/>
          <a:lstStyle>
            <a:lvl1pPr>
              <a:lnSpc>
                <a:spcPct val="90000"/>
              </a:lnSpc>
              <a:defRPr/>
            </a:lvl1pPr>
            <a:lvl2pPr>
              <a:lnSpc>
                <a:spcPct val="90000"/>
              </a:lnSpc>
              <a:defRPr/>
            </a:lvl2pPr>
            <a:lvl3pPr>
              <a:lnSpc>
                <a:spcPct val="90000"/>
              </a:lnSpc>
              <a:defRPr/>
            </a:lvl3pPr>
            <a:lvl4pPr>
              <a:lnSpc>
                <a:spcPct val="90000"/>
              </a:lnSpc>
              <a:defRPr/>
            </a:lvl4pPr>
            <a:lvl5pPr>
              <a:lnSpc>
                <a:spcPct val="90000"/>
              </a:lnSpc>
              <a:defRPr/>
            </a:lvl5p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spTree>
  </p:cSld>
  <p:clrMapOvr>
    <a:masterClrMapping/>
  </p:clrMapOvr>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เนื้อหา 2 ส่วน">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th-TH" smtClean="0"/>
              <a:t>คลิกเพื่อแก้ไขลักษณะชื่อเรื่องต้นแบบ</a:t>
            </a:r>
            <a:endParaRPr lang="en-US"/>
          </a:p>
        </p:txBody>
      </p:sp>
      <p:sp>
        <p:nvSpPr>
          <p:cNvPr id="3" name="Content Placeholder 2"/>
          <p:cNvSpPr>
            <a:spLocks noGrp="1"/>
          </p:cNvSpPr>
          <p:nvPr>
            <p:ph sz="half" idx="1"/>
          </p:nvPr>
        </p:nvSpPr>
        <p:spPr>
          <a:xfrm>
            <a:off x="381000" y="1411553"/>
            <a:ext cx="4114800" cy="2129814"/>
          </a:xfrm>
        </p:spPr>
        <p:txBody>
          <a:bodyPr/>
          <a:lstStyle>
            <a:lvl1pPr marL="339976" indent="-339976">
              <a:lnSpc>
                <a:spcPct val="90000"/>
              </a:lnSpc>
              <a:defRPr sz="2800"/>
            </a:lvl1pPr>
            <a:lvl2pPr marL="673338" indent="-325424">
              <a:lnSpc>
                <a:spcPct val="90000"/>
              </a:lnSpc>
              <a:defRPr sz="2400"/>
            </a:lvl2pPr>
            <a:lvl3pPr marL="953785" indent="-288384">
              <a:lnSpc>
                <a:spcPct val="90000"/>
              </a:lnSpc>
              <a:defRPr sz="2000"/>
            </a:lvl3pPr>
            <a:lvl4pPr marL="1227618" indent="-273833">
              <a:lnSpc>
                <a:spcPct val="90000"/>
              </a:lnSpc>
              <a:defRPr sz="1800"/>
            </a:lvl4pPr>
            <a:lvl5pPr marL="1516002" indent="-280447">
              <a:lnSpc>
                <a:spcPct val="90000"/>
              </a:lnSpc>
              <a:defRPr sz="1800"/>
            </a:lvl5pPr>
            <a:lvl6pPr>
              <a:defRPr sz="1800"/>
            </a:lvl6pPr>
            <a:lvl7pPr>
              <a:defRPr sz="1800"/>
            </a:lvl7pPr>
            <a:lvl8pPr>
              <a:defRPr sz="1800"/>
            </a:lvl8pPr>
            <a:lvl9pPr>
              <a:defRPr sz="1800"/>
            </a:lvl9p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sp>
        <p:nvSpPr>
          <p:cNvPr id="4" name="Content Placeholder 3"/>
          <p:cNvSpPr>
            <a:spLocks noGrp="1"/>
          </p:cNvSpPr>
          <p:nvPr>
            <p:ph sz="half" idx="2"/>
          </p:nvPr>
        </p:nvSpPr>
        <p:spPr>
          <a:xfrm>
            <a:off x="4648200" y="1411553"/>
            <a:ext cx="4114800" cy="2129814"/>
          </a:xfrm>
        </p:spPr>
        <p:txBody>
          <a:bodyPr/>
          <a:lstStyle>
            <a:lvl1pPr marL="347914" indent="-347914">
              <a:lnSpc>
                <a:spcPct val="90000"/>
              </a:lnSpc>
              <a:defRPr sz="2800"/>
            </a:lvl1pPr>
            <a:lvl2pPr marL="673338" indent="-339976">
              <a:lnSpc>
                <a:spcPct val="90000"/>
              </a:lnSpc>
              <a:defRPr sz="2400"/>
            </a:lvl2pPr>
            <a:lvl3pPr marL="961722" indent="-302936">
              <a:lnSpc>
                <a:spcPct val="90000"/>
              </a:lnSpc>
              <a:defRPr sz="2000"/>
            </a:lvl3pPr>
            <a:lvl4pPr marL="1227618" indent="-265896">
              <a:lnSpc>
                <a:spcPct val="90000"/>
              </a:lnSpc>
              <a:defRPr sz="1800"/>
            </a:lvl4pPr>
            <a:lvl5pPr marL="1516002" indent="-273833">
              <a:lnSpc>
                <a:spcPct val="90000"/>
              </a:lnSpc>
              <a:defRPr sz="1800"/>
            </a:lvl5pPr>
            <a:lvl6pPr>
              <a:defRPr sz="1800"/>
            </a:lvl6pPr>
            <a:lvl7pPr>
              <a:defRPr sz="1800"/>
            </a:lvl7pPr>
            <a:lvl8pPr>
              <a:defRPr sz="1800"/>
            </a:lvl8pPr>
            <a:lvl9pPr>
              <a:defRPr sz="1800"/>
            </a:lvl9p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spTree>
  </p:cSld>
  <p:clrMapOvr>
    <a:masterClrMapping/>
  </p:clrMapOvr>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การเปรียบเทียบ">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th-TH" smtClean="0"/>
              <a:t>คลิกเพื่อแก้ไขลักษณะชื่อเรื่องต้นแบบ</a:t>
            </a:r>
            <a:endParaRPr lang="en-US" dirty="0"/>
          </a:p>
        </p:txBody>
      </p:sp>
      <p:sp>
        <p:nvSpPr>
          <p:cNvPr id="3" name="Text Placeholder 2"/>
          <p:cNvSpPr>
            <a:spLocks noGrp="1"/>
          </p:cNvSpPr>
          <p:nvPr>
            <p:ph type="body" idx="1"/>
          </p:nvPr>
        </p:nvSpPr>
        <p:spPr>
          <a:xfrm>
            <a:off x="381000" y="1411553"/>
            <a:ext cx="4114800" cy="692498"/>
          </a:xfrm>
        </p:spPr>
        <p:txBody>
          <a:bodyPr anchor="b"/>
          <a:lstStyle>
            <a:lvl1pPr marL="0" indent="0">
              <a:lnSpc>
                <a:spcPct val="90000"/>
              </a:lnSpc>
              <a:spcBef>
                <a:spcPts val="0"/>
              </a:spcBef>
              <a:buNone/>
              <a:defRPr sz="2500" b="1"/>
            </a:lvl1pPr>
            <a:lvl2pPr marL="457182" indent="0">
              <a:buNone/>
              <a:defRPr sz="2000" b="1"/>
            </a:lvl2pPr>
            <a:lvl3pPr marL="914363" indent="0">
              <a:buNone/>
              <a:defRPr sz="1800" b="1"/>
            </a:lvl3pPr>
            <a:lvl4pPr marL="1371545" indent="0">
              <a:buNone/>
              <a:defRPr sz="1600" b="1"/>
            </a:lvl4pPr>
            <a:lvl5pPr marL="1828727" indent="0">
              <a:buNone/>
              <a:defRPr sz="1600" b="1"/>
            </a:lvl5pPr>
            <a:lvl6pPr marL="2285909" indent="0">
              <a:buNone/>
              <a:defRPr sz="1600" b="1"/>
            </a:lvl6pPr>
            <a:lvl7pPr marL="2743090" indent="0">
              <a:buNone/>
              <a:defRPr sz="1600" b="1"/>
            </a:lvl7pPr>
            <a:lvl8pPr marL="3200272" indent="0">
              <a:buNone/>
              <a:defRPr sz="1600" b="1"/>
            </a:lvl8pPr>
            <a:lvl9pPr marL="3657454" indent="0">
              <a:buNone/>
              <a:defRPr sz="1600" b="1"/>
            </a:lvl9pPr>
          </a:lstStyle>
          <a:p>
            <a:pPr lvl="0"/>
            <a:r>
              <a:rPr lang="th-TH" smtClean="0"/>
              <a:t>คลิกเพื่อแก้ไขลักษณะของข้อความต้นแบบ</a:t>
            </a:r>
          </a:p>
        </p:txBody>
      </p:sp>
      <p:sp>
        <p:nvSpPr>
          <p:cNvPr id="4" name="Content Placeholder 3"/>
          <p:cNvSpPr>
            <a:spLocks noGrp="1"/>
          </p:cNvSpPr>
          <p:nvPr>
            <p:ph sz="half" idx="2"/>
          </p:nvPr>
        </p:nvSpPr>
        <p:spPr>
          <a:xfrm>
            <a:off x="380999" y="2174875"/>
            <a:ext cx="4114800" cy="1537344"/>
          </a:xfrm>
        </p:spPr>
        <p:txBody>
          <a:bodyPr/>
          <a:lstStyle>
            <a:lvl1pPr marL="281770" indent="-281770">
              <a:defRPr sz="2300"/>
            </a:lvl1pPr>
            <a:lvl2pPr marL="562218" indent="-265896">
              <a:defRPr sz="2000"/>
            </a:lvl2pPr>
            <a:lvl3pPr marL="813562" indent="-243407">
              <a:defRPr sz="1800"/>
            </a:lvl3pPr>
            <a:lvl4pPr marL="1050354" indent="-228856">
              <a:defRPr sz="1700"/>
            </a:lvl4pPr>
            <a:lvl5pPr marL="1279210" indent="-206367">
              <a:defRPr sz="1700"/>
            </a:lvl5pPr>
            <a:lvl6pPr>
              <a:defRPr sz="1600"/>
            </a:lvl6pPr>
            <a:lvl7pPr>
              <a:defRPr sz="1600"/>
            </a:lvl7pPr>
            <a:lvl8pPr>
              <a:defRPr sz="1600"/>
            </a:lvl8pPr>
            <a:lvl9pPr>
              <a:defRPr sz="1600"/>
            </a:lvl9p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sp>
        <p:nvSpPr>
          <p:cNvPr id="5" name="Text Placeholder 4"/>
          <p:cNvSpPr>
            <a:spLocks noGrp="1"/>
          </p:cNvSpPr>
          <p:nvPr>
            <p:ph type="body" sz="quarter" idx="3"/>
          </p:nvPr>
        </p:nvSpPr>
        <p:spPr>
          <a:xfrm>
            <a:off x="4645981" y="1411553"/>
            <a:ext cx="4117019" cy="692498"/>
          </a:xfrm>
        </p:spPr>
        <p:txBody>
          <a:bodyPr anchor="b"/>
          <a:lstStyle>
            <a:lvl1pPr marL="0" indent="0">
              <a:lnSpc>
                <a:spcPct val="90000"/>
              </a:lnSpc>
              <a:spcBef>
                <a:spcPts val="0"/>
              </a:spcBef>
              <a:buNone/>
              <a:defRPr sz="2500" b="1"/>
            </a:lvl1pPr>
            <a:lvl2pPr marL="457182" indent="0">
              <a:buNone/>
              <a:defRPr sz="2000" b="1"/>
            </a:lvl2pPr>
            <a:lvl3pPr marL="914363" indent="0">
              <a:buNone/>
              <a:defRPr sz="1800" b="1"/>
            </a:lvl3pPr>
            <a:lvl4pPr marL="1371545" indent="0">
              <a:buNone/>
              <a:defRPr sz="1600" b="1"/>
            </a:lvl4pPr>
            <a:lvl5pPr marL="1828727" indent="0">
              <a:buNone/>
              <a:defRPr sz="1600" b="1"/>
            </a:lvl5pPr>
            <a:lvl6pPr marL="2285909" indent="0">
              <a:buNone/>
              <a:defRPr sz="1600" b="1"/>
            </a:lvl6pPr>
            <a:lvl7pPr marL="2743090" indent="0">
              <a:buNone/>
              <a:defRPr sz="1600" b="1"/>
            </a:lvl7pPr>
            <a:lvl8pPr marL="3200272" indent="0">
              <a:buNone/>
              <a:defRPr sz="1600" b="1"/>
            </a:lvl8pPr>
            <a:lvl9pPr marL="3657454" indent="0">
              <a:buNone/>
              <a:defRPr sz="1600" b="1"/>
            </a:lvl9pPr>
          </a:lstStyle>
          <a:p>
            <a:pPr lvl="0"/>
            <a:r>
              <a:rPr lang="th-TH" smtClean="0"/>
              <a:t>คลิกเพื่อแก้ไขลักษณะของข้อความต้นแบบ</a:t>
            </a:r>
          </a:p>
        </p:txBody>
      </p:sp>
      <p:sp>
        <p:nvSpPr>
          <p:cNvPr id="6" name="Content Placeholder 5"/>
          <p:cNvSpPr>
            <a:spLocks noGrp="1"/>
          </p:cNvSpPr>
          <p:nvPr>
            <p:ph sz="quarter" idx="4"/>
          </p:nvPr>
        </p:nvSpPr>
        <p:spPr>
          <a:xfrm>
            <a:off x="4645026" y="2174875"/>
            <a:ext cx="4117974" cy="1537344"/>
          </a:xfrm>
        </p:spPr>
        <p:txBody>
          <a:bodyPr/>
          <a:lstStyle>
            <a:lvl1pPr marL="296321" indent="-296321">
              <a:defRPr sz="2300"/>
            </a:lvl1pPr>
            <a:lvl2pPr marL="570155" indent="-273833">
              <a:defRPr sz="2000"/>
            </a:lvl2pPr>
            <a:lvl3pPr marL="821499" indent="-244730">
              <a:defRPr sz="1800"/>
            </a:lvl3pPr>
            <a:lvl4pPr marL="1050354" indent="-236793">
              <a:defRPr sz="1700"/>
            </a:lvl4pPr>
            <a:lvl5pPr marL="1279210" indent="-220919">
              <a:defRPr sz="1700"/>
            </a:lvl5pPr>
            <a:lvl6pPr>
              <a:defRPr sz="1600"/>
            </a:lvl6pPr>
            <a:lvl7pPr>
              <a:defRPr sz="1600"/>
            </a:lvl7pPr>
            <a:lvl8pPr>
              <a:defRPr sz="1600"/>
            </a:lvl8pPr>
            <a:lvl9pPr>
              <a:defRPr sz="1600"/>
            </a:lvl9p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spTree>
  </p:cSld>
  <p:clrMapOvr>
    <a:masterClrMapping/>
  </p:clrMapOvr>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เฉพาะชื่อเรื่อง">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th-TH" smtClean="0"/>
              <a:t>คลิกเพื่อแก้ไขลักษณะชื่อเรื่องต้นแบบ</a:t>
            </a:r>
            <a:endParaRPr lang="en-US"/>
          </a:p>
        </p:txBody>
      </p:sp>
    </p:spTree>
  </p:cSld>
  <p:clrMapOvr>
    <a:masterClrMapping/>
  </p:clrMapOvr>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ว่างเปล่า">
    <p:spTree>
      <p:nvGrpSpPr>
        <p:cNvPr id="1" name=""/>
        <p:cNvGrpSpPr/>
        <p:nvPr/>
      </p:nvGrpSpPr>
      <p:grpSpPr>
        <a:xfrm>
          <a:off x="0" y="0"/>
          <a:ext cx="0" cy="0"/>
          <a:chOff x="0" y="0"/>
          <a:chExt cx="0" cy="0"/>
        </a:xfrm>
      </p:grpSpPr>
    </p:spTree>
  </p:cSld>
  <p:clrMapOvr>
    <a:masterClrMapping/>
  </p:clrMapOvr>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blank" preserve="1">
  <p:cSld name="WALKIN - Prints in GRAYSCALE">
    <p:spTree>
      <p:nvGrpSpPr>
        <p:cNvPr id="1" name=""/>
        <p:cNvGrpSpPr/>
        <p:nvPr/>
      </p:nvGrpSpPr>
      <p:grpSpPr>
        <a:xfrm>
          <a:off x="0" y="0"/>
          <a:ext cx="0" cy="0"/>
          <a:chOff x="0" y="0"/>
          <a:chExt cx="0" cy="0"/>
        </a:xfrm>
      </p:grpSpPr>
    </p:spTree>
  </p:cSld>
  <p:clrMapOvr>
    <a:masterClrMapping/>
  </p:clrMapOvr>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2_Title and Content">
    <p:bg bwMode="black">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bwMode="white"/>
        <p:txBody>
          <a:bodyPr/>
          <a:lstStyle>
            <a:lvl1pPr>
              <a:defRPr>
                <a:solidFill>
                  <a:srgbClr val="FFFFFF"/>
                </a:solidFill>
              </a:defRPr>
            </a:lvl1pPr>
          </a:lstStyle>
          <a:p>
            <a:r>
              <a:rPr lang="th-TH" smtClean="0"/>
              <a:t>คลิกเพื่อแก้ไขลักษณะชื่อเรื่องต้นแบบ</a:t>
            </a:r>
            <a:endParaRPr lang="en-US" dirty="0"/>
          </a:p>
        </p:txBody>
      </p:sp>
      <p:sp>
        <p:nvSpPr>
          <p:cNvPr id="6" name="Text Placeholder 5"/>
          <p:cNvSpPr>
            <a:spLocks noGrp="1"/>
          </p:cNvSpPr>
          <p:nvPr>
            <p:ph type="body" sz="quarter" idx="10"/>
          </p:nvPr>
        </p:nvSpPr>
        <p:spPr bwMode="white">
          <a:xfrm>
            <a:off x="381000" y="1411553"/>
            <a:ext cx="8382000" cy="2200602"/>
          </a:xfrm>
        </p:spPr>
        <p:txBody>
          <a:bodyPr/>
          <a:lstStyle>
            <a:lvl1pPr>
              <a:buClr>
                <a:srgbClr val="FFFFFF"/>
              </a:buClr>
              <a:buSzPct val="70000"/>
              <a:buFont typeface="Wingdings" pitchFamily="2" charset="2"/>
              <a:buChar char="l"/>
              <a:defRPr>
                <a:solidFill>
                  <a:srgbClr val="FFFFFF"/>
                </a:solidFill>
              </a:defRPr>
            </a:lvl1pPr>
            <a:lvl2pPr>
              <a:buClr>
                <a:srgbClr val="FFFFFF"/>
              </a:buClr>
              <a:buSzPct val="70000"/>
              <a:buFont typeface="Wingdings" pitchFamily="2" charset="2"/>
              <a:buChar char="l"/>
              <a:defRPr>
                <a:solidFill>
                  <a:srgbClr val="FFFFFF"/>
                </a:solidFill>
              </a:defRPr>
            </a:lvl2pPr>
            <a:lvl3pPr>
              <a:buClr>
                <a:srgbClr val="FFFFFF"/>
              </a:buClr>
              <a:buSzPct val="70000"/>
              <a:buFont typeface="Wingdings" pitchFamily="2" charset="2"/>
              <a:buChar char="l"/>
              <a:defRPr>
                <a:solidFill>
                  <a:srgbClr val="FFFFFF"/>
                </a:solidFill>
              </a:defRPr>
            </a:lvl3pPr>
            <a:lvl4pPr>
              <a:buClr>
                <a:srgbClr val="FFFFFF"/>
              </a:buClr>
              <a:buSzPct val="70000"/>
              <a:buFont typeface="Wingdings" pitchFamily="2" charset="2"/>
              <a:buChar char="l"/>
              <a:defRPr>
                <a:solidFill>
                  <a:srgbClr val="FFFFFF"/>
                </a:solidFill>
              </a:defRPr>
            </a:lvl4pPr>
            <a:lvl5pPr>
              <a:buClr>
                <a:srgbClr val="FFFFFF"/>
              </a:buClr>
              <a:buSzPct val="70000"/>
              <a:buFont typeface="Wingdings" pitchFamily="2" charset="2"/>
              <a:buChar char="l"/>
              <a:defRPr>
                <a:solidFill>
                  <a:srgbClr val="FFFFFF"/>
                </a:solidFill>
              </a:defRPr>
            </a:lvl5p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spTree>
  </p:cSld>
  <p:clrMapOvr>
    <a:masterClrMapping/>
  </p:clrMapOvr>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3_Title and Content">
    <p:bg bwMode="black">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bwMode="white"/>
        <p:txBody>
          <a:bodyPr/>
          <a:lstStyle>
            <a:lvl1pPr>
              <a:defRPr>
                <a:solidFill>
                  <a:srgbClr val="FFFFFF"/>
                </a:solidFill>
              </a:defRPr>
            </a:lvl1pPr>
          </a:lstStyle>
          <a:p>
            <a:r>
              <a:rPr lang="th-TH" smtClean="0"/>
              <a:t>คลิกเพื่อแก้ไขลักษณะชื่อเรื่องต้นแบบ</a:t>
            </a:r>
            <a:endParaRPr lang="en-US" dirty="0"/>
          </a:p>
        </p:txBody>
      </p:sp>
      <p:sp>
        <p:nvSpPr>
          <p:cNvPr id="6" name="Text Placeholder 5"/>
          <p:cNvSpPr>
            <a:spLocks noGrp="1"/>
          </p:cNvSpPr>
          <p:nvPr>
            <p:ph type="body" sz="quarter" idx="10"/>
          </p:nvPr>
        </p:nvSpPr>
        <p:spPr bwMode="white">
          <a:xfrm>
            <a:off x="381000" y="1411553"/>
            <a:ext cx="8382000" cy="2200602"/>
          </a:xfrm>
        </p:spPr>
        <p:txBody>
          <a:bodyPr/>
          <a:lstStyle>
            <a:lvl1pPr>
              <a:buClr>
                <a:srgbClr val="FFFFFF"/>
              </a:buClr>
              <a:buSzPct val="70000"/>
              <a:buFont typeface="Wingdings" pitchFamily="2" charset="2"/>
              <a:buChar char="l"/>
              <a:defRPr>
                <a:solidFill>
                  <a:srgbClr val="FFFFFF"/>
                </a:solidFill>
              </a:defRPr>
            </a:lvl1pPr>
            <a:lvl2pPr>
              <a:buClr>
                <a:srgbClr val="FFFFFF"/>
              </a:buClr>
              <a:buSzPct val="70000"/>
              <a:buFont typeface="Wingdings" pitchFamily="2" charset="2"/>
              <a:buChar char="l"/>
              <a:defRPr>
                <a:solidFill>
                  <a:srgbClr val="FFFFFF"/>
                </a:solidFill>
              </a:defRPr>
            </a:lvl2pPr>
            <a:lvl3pPr>
              <a:buClr>
                <a:srgbClr val="FFFFFF"/>
              </a:buClr>
              <a:buSzPct val="70000"/>
              <a:buFont typeface="Wingdings" pitchFamily="2" charset="2"/>
              <a:buChar char="l"/>
              <a:defRPr>
                <a:solidFill>
                  <a:srgbClr val="FFFFFF"/>
                </a:solidFill>
              </a:defRPr>
            </a:lvl3pPr>
            <a:lvl4pPr>
              <a:buClr>
                <a:srgbClr val="FFFFFF"/>
              </a:buClr>
              <a:buSzPct val="70000"/>
              <a:buFont typeface="Wingdings" pitchFamily="2" charset="2"/>
              <a:buChar char="l"/>
              <a:defRPr>
                <a:solidFill>
                  <a:srgbClr val="FFFFFF"/>
                </a:solidFill>
              </a:defRPr>
            </a:lvl4pPr>
            <a:lvl5pPr>
              <a:buClr>
                <a:srgbClr val="FFFFFF"/>
              </a:buClr>
              <a:buSzPct val="70000"/>
              <a:buFont typeface="Wingdings" pitchFamily="2" charset="2"/>
              <a:buChar char="l"/>
              <a:defRPr>
                <a:solidFill>
                  <a:srgbClr val="FFFFFF"/>
                </a:solidFill>
              </a:defRPr>
            </a:lvl5p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sp>
        <p:nvSpPr>
          <p:cNvPr id="4" name="Text Placeholder 6"/>
          <p:cNvSpPr>
            <a:spLocks noGrp="1"/>
          </p:cNvSpPr>
          <p:nvPr>
            <p:ph type="body" sz="quarter" idx="11"/>
          </p:nvPr>
        </p:nvSpPr>
        <p:spPr>
          <a:xfrm>
            <a:off x="0" y="6238875"/>
            <a:ext cx="9144001" cy="619125"/>
          </a:xfrm>
          <a:solidFill>
            <a:srgbClr val="FFFF99"/>
          </a:solidFill>
        </p:spPr>
        <p:txBody>
          <a:bodyPr wrap="square" lIns="152394" tIns="76197" rIns="152394" bIns="76197" anchor="b" anchorCtr="0">
            <a:noAutofit/>
          </a:bodyPr>
          <a:lstStyle>
            <a:lvl1pPr algn="r">
              <a:buFont typeface="Arial" pitchFamily="34" charset="0"/>
              <a:buNone/>
              <a:defRPr>
                <a:solidFill>
                  <a:srgbClr val="000000"/>
                </a:solidFill>
                <a:effectLst/>
                <a:latin typeface="+mj-lt"/>
              </a:defRPr>
            </a:lvl1pPr>
          </a:lstStyle>
          <a:p>
            <a:pPr lvl="0"/>
            <a:r>
              <a:rPr lang="th-TH" smtClean="0"/>
              <a:t>คลิกเพื่อแก้ไขลักษณะของข้อความต้นแบบ</a:t>
            </a:r>
          </a:p>
        </p:txBody>
      </p:sp>
    </p:spTree>
  </p:cSld>
  <p:clrMapOvr>
    <a:masterClrMapping/>
  </p:clrMapOvr>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2_Demo, Video etc. &quot;special&quot; slides">
    <p:spTree>
      <p:nvGrpSpPr>
        <p:cNvPr id="1" name=""/>
        <p:cNvGrpSpPr/>
        <p:nvPr/>
      </p:nvGrpSpPr>
      <p:grpSpPr>
        <a:xfrm>
          <a:off x="0" y="0"/>
          <a:ext cx="0" cy="0"/>
          <a:chOff x="0" y="0"/>
          <a:chExt cx="0" cy="0"/>
        </a:xfrm>
      </p:grpSpPr>
      <p:pic>
        <p:nvPicPr>
          <p:cNvPr id="5" name="Picture 4" descr="white bar"/>
          <p:cNvPicPr>
            <a:picLocks noChangeAspect="1" noChangeArrowheads="1"/>
          </p:cNvPicPr>
          <p:nvPr userDrawn="1"/>
        </p:nvPicPr>
        <p:blipFill>
          <a:blip r:embed="rId2" cstate="print"/>
          <a:srcRect/>
          <a:stretch>
            <a:fillRect/>
          </a:stretch>
        </p:blipFill>
        <p:spPr bwMode="auto">
          <a:xfrm>
            <a:off x="0" y="2355850"/>
            <a:ext cx="7623810" cy="1623060"/>
          </a:xfrm>
          <a:prstGeom prst="rect">
            <a:avLst/>
          </a:prstGeom>
          <a:noFill/>
        </p:spPr>
      </p:pic>
      <p:sp>
        <p:nvSpPr>
          <p:cNvPr id="2" name="Title 1"/>
          <p:cNvSpPr>
            <a:spLocks noGrp="1"/>
          </p:cNvSpPr>
          <p:nvPr>
            <p:ph type="ctrTitle"/>
          </p:nvPr>
        </p:nvSpPr>
        <p:spPr>
          <a:xfrm>
            <a:off x="1369219" y="649805"/>
            <a:ext cx="7043208" cy="1523494"/>
          </a:xfrm>
        </p:spPr>
        <p:txBody>
          <a:bodyPr anchor="ctr" anchorCtr="0">
            <a:noAutofit/>
          </a:bodyPr>
          <a:lstStyle>
            <a:lvl1pPr>
              <a:lnSpc>
                <a:spcPct val="90000"/>
              </a:lnSpc>
              <a:defRPr sz="5400"/>
            </a:lvl1pPr>
          </a:lstStyle>
          <a:p>
            <a:r>
              <a:rPr lang="th-TH" smtClean="0"/>
              <a:t>คลิกเพื่อแก้ไขลักษณะชื่อเรื่องต้นแบบ</a:t>
            </a:r>
            <a:endParaRPr lang="en-US" dirty="0"/>
          </a:p>
        </p:txBody>
      </p:sp>
      <p:sp>
        <p:nvSpPr>
          <p:cNvPr id="3" name="Subtitle 2"/>
          <p:cNvSpPr>
            <a:spLocks noGrp="1"/>
          </p:cNvSpPr>
          <p:nvPr>
            <p:ph type="subTitle" idx="1"/>
          </p:nvPr>
        </p:nvSpPr>
        <p:spPr>
          <a:xfrm>
            <a:off x="1368955" y="4344988"/>
            <a:ext cx="7043208" cy="461665"/>
          </a:xfrm>
        </p:spPr>
        <p:txBody>
          <a:bodyPr>
            <a:noAutofit/>
          </a:bodyPr>
          <a:lstStyle>
            <a:lvl1pPr marL="0" indent="0" algn="l">
              <a:lnSpc>
                <a:spcPct val="90000"/>
              </a:lnSpc>
              <a:spcBef>
                <a:spcPts val="0"/>
              </a:spcBef>
              <a:buNone/>
              <a:defRPr>
                <a:solidFill>
                  <a:schemeClr val="tx1"/>
                </a:solidFill>
              </a:defRPr>
            </a:lvl1pPr>
            <a:lvl2pPr marL="457182" indent="0" algn="ctr">
              <a:buNone/>
              <a:defRPr>
                <a:solidFill>
                  <a:schemeClr val="tx1">
                    <a:tint val="75000"/>
                  </a:schemeClr>
                </a:solidFill>
              </a:defRPr>
            </a:lvl2pPr>
            <a:lvl3pPr marL="914363" indent="0" algn="ctr">
              <a:buNone/>
              <a:defRPr>
                <a:solidFill>
                  <a:schemeClr val="tx1">
                    <a:tint val="75000"/>
                  </a:schemeClr>
                </a:solidFill>
              </a:defRPr>
            </a:lvl3pPr>
            <a:lvl4pPr marL="1371545" indent="0" algn="ctr">
              <a:buNone/>
              <a:defRPr>
                <a:solidFill>
                  <a:schemeClr val="tx1">
                    <a:tint val="75000"/>
                  </a:schemeClr>
                </a:solidFill>
              </a:defRPr>
            </a:lvl4pPr>
            <a:lvl5pPr marL="1828727" indent="0" algn="ctr">
              <a:buNone/>
              <a:defRPr>
                <a:solidFill>
                  <a:schemeClr val="tx1">
                    <a:tint val="75000"/>
                  </a:schemeClr>
                </a:solidFill>
              </a:defRPr>
            </a:lvl5pPr>
            <a:lvl6pPr marL="2285909" indent="0" algn="ctr">
              <a:buNone/>
              <a:defRPr>
                <a:solidFill>
                  <a:schemeClr val="tx1">
                    <a:tint val="75000"/>
                  </a:schemeClr>
                </a:solidFill>
              </a:defRPr>
            </a:lvl6pPr>
            <a:lvl7pPr marL="2743090" indent="0" algn="ctr">
              <a:buNone/>
              <a:defRPr>
                <a:solidFill>
                  <a:schemeClr val="tx1">
                    <a:tint val="75000"/>
                  </a:schemeClr>
                </a:solidFill>
              </a:defRPr>
            </a:lvl7pPr>
            <a:lvl8pPr marL="3200272" indent="0" algn="ctr">
              <a:buNone/>
              <a:defRPr>
                <a:solidFill>
                  <a:schemeClr val="tx1">
                    <a:tint val="75000"/>
                  </a:schemeClr>
                </a:solidFill>
              </a:defRPr>
            </a:lvl8pPr>
            <a:lvl9pPr marL="3657454" indent="0" algn="ctr">
              <a:buNone/>
              <a:defRPr>
                <a:solidFill>
                  <a:schemeClr val="tx1">
                    <a:tint val="75000"/>
                  </a:schemeClr>
                </a:solidFill>
              </a:defRPr>
            </a:lvl9pPr>
          </a:lstStyle>
          <a:p>
            <a:r>
              <a:rPr lang="th-TH" smtClean="0"/>
              <a:t>คลิกเพื่อแก้ไขลักษณะชื่อเรื่องรองต้นแบบ</a:t>
            </a:r>
            <a:endParaRPr lang="en-US" dirty="0"/>
          </a:p>
        </p:txBody>
      </p:sp>
      <p:sp>
        <p:nvSpPr>
          <p:cNvPr id="7" name="Text Placeholder 6"/>
          <p:cNvSpPr>
            <a:spLocks noGrp="1"/>
          </p:cNvSpPr>
          <p:nvPr>
            <p:ph type="body" sz="quarter" idx="10" hasCustomPrompt="1"/>
          </p:nvPr>
        </p:nvSpPr>
        <p:spPr>
          <a:xfrm>
            <a:off x="722049" y="2355850"/>
            <a:ext cx="7690114" cy="1384994"/>
          </a:xfrm>
        </p:spPr>
        <p:txBody>
          <a:bodyPr vert="horz" lIns="0" tIns="0" rIns="0" bIns="0" rtlCol="0" anchor="t" anchorCtr="0">
            <a:noAutofit/>
            <a:scene3d>
              <a:camera prst="orthographicFront"/>
              <a:lightRig rig="flat" dir="t"/>
            </a:scene3d>
            <a:sp3d extrusionH="88900" contourW="2540">
              <a:bevelT w="38100" h="31750"/>
              <a:contourClr>
                <a:srgbClr val="F4A234"/>
              </a:contourClr>
            </a:sp3d>
          </a:bodyPr>
          <a:lstStyle>
            <a:lvl1pPr marL="0" indent="0" algn="l" defTabSz="914363" rtl="0" eaLnBrk="1" latinLnBrk="0" hangingPunct="1">
              <a:lnSpc>
                <a:spcPct val="90000"/>
              </a:lnSpc>
              <a:spcBef>
                <a:spcPct val="20000"/>
              </a:spcBef>
              <a:buFont typeface="Arial" pitchFamily="34" charset="0"/>
              <a:buNone/>
              <a:defRPr lang="en-US" sz="10000" b="0" i="1" kern="1200" baseline="0" dirty="0" smtClean="0">
                <a:ln>
                  <a:solidFill>
                    <a:schemeClr val="tx1">
                      <a:alpha val="21000"/>
                    </a:schemeClr>
                  </a:solidFill>
                </a:ln>
                <a:gradFill>
                  <a:gsLst>
                    <a:gs pos="6000">
                      <a:schemeClr val="accent4">
                        <a:lumMod val="75000"/>
                      </a:schemeClr>
                    </a:gs>
                    <a:gs pos="50000">
                      <a:schemeClr val="accent4">
                        <a:lumMod val="50000"/>
                      </a:schemeClr>
                    </a:gs>
                    <a:gs pos="100000">
                      <a:schemeClr val="bg2">
                        <a:lumMod val="85000"/>
                        <a:lumOff val="15000"/>
                      </a:schemeClr>
                    </a:gs>
                  </a:gsLst>
                  <a:lin ang="5400000" scaled="0"/>
                </a:gradFill>
                <a:effectLst>
                  <a:outerShdw blurRad="139700" dir="16200000" rotWithShape="0">
                    <a:schemeClr val="tx1">
                      <a:alpha val="34000"/>
                    </a:schemeClr>
                  </a:outerShdw>
                </a:effectLst>
                <a:latin typeface="+mn-lt"/>
                <a:ea typeface="+mn-ea"/>
                <a:cs typeface="Arial" pitchFamily="34" charset="0"/>
              </a:defRPr>
            </a:lvl1pPr>
          </a:lstStyle>
          <a:p>
            <a:pPr lvl="0"/>
            <a:r>
              <a:rPr lang="en-US" dirty="0" smtClean="0"/>
              <a:t>click to…</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Use for slides with Software Cod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6" name="Text Placeholder 5"/>
          <p:cNvSpPr>
            <a:spLocks noGrp="1"/>
          </p:cNvSpPr>
          <p:nvPr>
            <p:ph type="body" sz="quarter" idx="10"/>
          </p:nvPr>
        </p:nvSpPr>
        <p:spPr>
          <a:xfrm>
            <a:off x="722313" y="1905000"/>
            <a:ext cx="8040688" cy="1938992"/>
          </a:xfrm>
        </p:spPr>
        <p:txBody>
          <a:bodyPr/>
          <a:lstStyle>
            <a:lvl1pPr>
              <a:lnSpc>
                <a:spcPct val="90000"/>
              </a:lnSpc>
              <a:defRPr/>
            </a:lvl1pPr>
            <a:lvl2pPr>
              <a:lnSpc>
                <a:spcPct val="90000"/>
              </a:lnSpc>
              <a:defRPr/>
            </a:lvl2pPr>
            <a:lvl3pPr>
              <a:lnSpc>
                <a:spcPct val="90000"/>
              </a:lnSpc>
              <a:defRPr/>
            </a:lvl3pPr>
            <a:lvl4pPr>
              <a:lnSpc>
                <a:spcPct val="90000"/>
              </a:lnSpc>
              <a:defRPr/>
            </a:lvl4pPr>
            <a:lvl5pPr>
              <a:lnSpc>
                <a:spcPct val="90000"/>
              </a:lnSpc>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cSld>
  <p:clrMapOvr>
    <a:masterClrMapping/>
  </p:clrMapOv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4.png"/><Relationship Id="rId2" Type="http://schemas.openxmlformats.org/officeDocument/2006/relationships/slideLayout" Target="../slideLayouts/slideLayout2.xml"/><Relationship Id="rId16"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2.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_rels/slideMaster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theme" Target="../theme/theme2.xml"/><Relationship Id="rId1" Type="http://schemas.openxmlformats.org/officeDocument/2006/relationships/slideLayout" Target="../slideLayouts/slideLayout13.xml"/><Relationship Id="rId4" Type="http://schemas.openxmlformats.org/officeDocument/2006/relationships/image" Target="../media/image6.png"/></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14" cstate="print">
            <a:lum/>
          </a:blip>
          <a:srcRect/>
          <a:stretch>
            <a:fillRect l="-1000" r="-1000"/>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81000" y="230188"/>
            <a:ext cx="8382000" cy="664797"/>
          </a:xfrm>
          <a:prstGeom prst="rect">
            <a:avLst/>
          </a:prstGeom>
        </p:spPr>
        <p:txBody>
          <a:bodyPr vert="horz" wrap="square" lIns="0" tIns="0" rIns="0" bIns="0" rtlCol="0" anchor="t">
            <a:spAutoFit/>
          </a:bodyPr>
          <a:lstStyle/>
          <a:p>
            <a:r>
              <a:rPr lang="th-TH" smtClean="0"/>
              <a:t>คลิกเพื่อแก้ไขลักษณะชื่อเรื่องต้นแบบ</a:t>
            </a:r>
            <a:endParaRPr lang="en-US" dirty="0"/>
          </a:p>
        </p:txBody>
      </p:sp>
      <p:sp>
        <p:nvSpPr>
          <p:cNvPr id="3" name="Text Placeholder 2"/>
          <p:cNvSpPr>
            <a:spLocks noGrp="1"/>
          </p:cNvSpPr>
          <p:nvPr>
            <p:ph type="body" idx="1"/>
          </p:nvPr>
        </p:nvSpPr>
        <p:spPr>
          <a:xfrm>
            <a:off x="381000" y="1412875"/>
            <a:ext cx="8382000" cy="2135969"/>
          </a:xfrm>
          <a:prstGeom prst="rect">
            <a:avLst/>
          </a:prstGeom>
        </p:spPr>
        <p:txBody>
          <a:bodyPr vert="horz" lIns="0" tIns="0" rIns="0" bIns="0" rtlCol="0">
            <a:spAutoFit/>
          </a:bodyPr>
          <a:lstStyle/>
          <a:p>
            <a:pPr lvl="0"/>
            <a:r>
              <a:rPr lang="th-TH" smtClean="0"/>
              <a:t>คลิกเพื่อแก้ไขลักษณะของข้อความต้นแบบ</a:t>
            </a:r>
          </a:p>
          <a:p>
            <a:pPr lvl="1"/>
            <a:r>
              <a:rPr lang="th-TH" smtClean="0"/>
              <a:t>ระดับที่สอง</a:t>
            </a:r>
          </a:p>
          <a:p>
            <a:pPr lvl="2"/>
            <a:r>
              <a:rPr lang="th-TH" smtClean="0"/>
              <a:t>ระดับที่สาม</a:t>
            </a:r>
          </a:p>
          <a:p>
            <a:pPr lvl="3"/>
            <a:r>
              <a:rPr lang="th-TH" smtClean="0"/>
              <a:t>ระดับที่สี่</a:t>
            </a:r>
          </a:p>
          <a:p>
            <a:pPr lvl="4"/>
            <a:r>
              <a:rPr lang="th-TH" smtClean="0"/>
              <a:t>ระดับที่ห้า</a:t>
            </a:r>
            <a:endParaRPr lang="en-US" dirty="0"/>
          </a:p>
        </p:txBody>
      </p:sp>
      <p:pic>
        <p:nvPicPr>
          <p:cNvPr id="4" name="Picture 3" descr="bottombar.png"/>
          <p:cNvPicPr>
            <a:picLocks noChangeAspect="1"/>
          </p:cNvPicPr>
          <p:nvPr/>
        </p:nvPicPr>
        <p:blipFill>
          <a:blip r:embed="rId15" cstate="print"/>
          <a:stretch>
            <a:fillRect/>
          </a:stretch>
        </p:blipFill>
        <p:spPr>
          <a:xfrm>
            <a:off x="0" y="6299337"/>
            <a:ext cx="9144000" cy="557076"/>
          </a:xfrm>
          <a:prstGeom prst="rect">
            <a:avLst/>
          </a:prstGeom>
        </p:spPr>
      </p:pic>
    </p:spTree>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61" r:id="rId12"/>
  </p:sldLayoutIdLst>
  <p:transition/>
  <p:hf hdr="0" ftr="0"/>
  <p:txStyles>
    <p:titleStyle>
      <a:lvl1pPr algn="l" defTabSz="914363" rtl="0" eaLnBrk="1" latinLnBrk="0" hangingPunct="1">
        <a:lnSpc>
          <a:spcPct val="90000"/>
        </a:lnSpc>
        <a:spcBef>
          <a:spcPct val="0"/>
        </a:spcBef>
        <a:buNone/>
        <a:defRPr lang="en-US" sz="4800" b="0" kern="0" cap="none" spc="-150" dirty="0">
          <a:ln w="3175">
            <a:noFill/>
          </a:ln>
          <a:solidFill>
            <a:srgbClr val="005825"/>
          </a:solidFill>
          <a:effectLst/>
          <a:latin typeface="+mj-lt"/>
          <a:ea typeface="+mn-ea"/>
          <a:cs typeface="Arial" pitchFamily="34" charset="0"/>
        </a:defRPr>
      </a:lvl1pPr>
    </p:titleStyle>
    <p:bodyStyle>
      <a:lvl1pPr marL="396875" indent="-396875" algn="l" defTabSz="914363" rtl="0" eaLnBrk="1" latinLnBrk="0" hangingPunct="1">
        <a:lnSpc>
          <a:spcPct val="90000"/>
        </a:lnSpc>
        <a:spcBef>
          <a:spcPct val="20000"/>
        </a:spcBef>
        <a:buFontTx/>
        <a:buBlip>
          <a:blip r:embed="rId16"/>
        </a:buBlip>
        <a:defRPr sz="3200" kern="1200">
          <a:solidFill>
            <a:schemeClr val="tx1"/>
          </a:solidFill>
          <a:latin typeface="+mn-lt"/>
          <a:ea typeface="+mn-ea"/>
          <a:cs typeface="+mn-cs"/>
        </a:defRPr>
      </a:lvl1pPr>
      <a:lvl2pPr marL="914400" indent="-396875" algn="l" defTabSz="914363" rtl="0" eaLnBrk="1" latinLnBrk="0" hangingPunct="1">
        <a:lnSpc>
          <a:spcPct val="90000"/>
        </a:lnSpc>
        <a:spcBef>
          <a:spcPct val="20000"/>
        </a:spcBef>
        <a:buFontTx/>
        <a:buBlip>
          <a:blip r:embed="rId17"/>
        </a:buBlip>
        <a:defRPr sz="2800" kern="1200">
          <a:solidFill>
            <a:schemeClr val="tx1"/>
          </a:solidFill>
          <a:latin typeface="+mn-lt"/>
          <a:ea typeface="+mn-ea"/>
          <a:cs typeface="+mn-cs"/>
        </a:defRPr>
      </a:lvl2pPr>
      <a:lvl3pPr marL="1258888" indent="-344488" algn="l" defTabSz="914363" rtl="0" eaLnBrk="1" latinLnBrk="0" hangingPunct="1">
        <a:lnSpc>
          <a:spcPct val="90000"/>
        </a:lnSpc>
        <a:spcBef>
          <a:spcPct val="20000"/>
        </a:spcBef>
        <a:buFontTx/>
        <a:buBlip>
          <a:blip r:embed="rId17"/>
        </a:buBlip>
        <a:defRPr sz="2400" kern="1200">
          <a:solidFill>
            <a:schemeClr val="tx1"/>
          </a:solidFill>
          <a:latin typeface="+mn-lt"/>
          <a:ea typeface="+mn-ea"/>
          <a:cs typeface="+mn-cs"/>
        </a:defRPr>
      </a:lvl3pPr>
      <a:lvl4pPr marL="1604963" indent="-346075" algn="l" defTabSz="914363" rtl="0" eaLnBrk="1" latinLnBrk="0" hangingPunct="1">
        <a:lnSpc>
          <a:spcPct val="90000"/>
        </a:lnSpc>
        <a:spcBef>
          <a:spcPct val="20000"/>
        </a:spcBef>
        <a:buFontTx/>
        <a:buBlip>
          <a:blip r:embed="rId17"/>
        </a:buBlip>
        <a:defRPr sz="2400" kern="1200">
          <a:solidFill>
            <a:schemeClr val="tx1"/>
          </a:solidFill>
          <a:latin typeface="+mn-lt"/>
          <a:ea typeface="+mn-ea"/>
          <a:cs typeface="+mn-cs"/>
        </a:defRPr>
      </a:lvl4pPr>
      <a:lvl5pPr marL="1941513" indent="-336550" algn="l" defTabSz="914363" rtl="0" eaLnBrk="1" latinLnBrk="0" hangingPunct="1">
        <a:lnSpc>
          <a:spcPct val="90000"/>
        </a:lnSpc>
        <a:spcBef>
          <a:spcPct val="20000"/>
        </a:spcBef>
        <a:buFontTx/>
        <a:buBlip>
          <a:blip r:embed="rId17"/>
        </a:buBlip>
        <a:defRPr sz="2400" kern="1200">
          <a:solidFill>
            <a:schemeClr val="tx1"/>
          </a:solidFill>
          <a:latin typeface="+mn-lt"/>
          <a:ea typeface="+mn-ea"/>
          <a:cs typeface="+mn-cs"/>
        </a:defRPr>
      </a:lvl5pPr>
      <a:lvl6pPr marL="2514499"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681"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8863"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045"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363" rtl="0" eaLnBrk="1" latinLnBrk="0" hangingPunct="1">
        <a:defRPr sz="1800" kern="1200">
          <a:solidFill>
            <a:schemeClr val="tx1"/>
          </a:solidFill>
          <a:latin typeface="+mn-lt"/>
          <a:ea typeface="+mn-ea"/>
          <a:cs typeface="+mn-cs"/>
        </a:defRPr>
      </a:lvl1pPr>
      <a:lvl2pPr marL="457182" algn="l" defTabSz="914363" rtl="0" eaLnBrk="1" latinLnBrk="0" hangingPunct="1">
        <a:defRPr sz="1800" kern="1200">
          <a:solidFill>
            <a:schemeClr val="tx1"/>
          </a:solidFill>
          <a:latin typeface="+mn-lt"/>
          <a:ea typeface="+mn-ea"/>
          <a:cs typeface="+mn-cs"/>
        </a:defRPr>
      </a:lvl2pPr>
      <a:lvl3pPr marL="914363" algn="l" defTabSz="914363" rtl="0" eaLnBrk="1" latinLnBrk="0" hangingPunct="1">
        <a:defRPr sz="1800" kern="1200">
          <a:solidFill>
            <a:schemeClr val="tx1"/>
          </a:solidFill>
          <a:latin typeface="+mn-lt"/>
          <a:ea typeface="+mn-ea"/>
          <a:cs typeface="+mn-cs"/>
        </a:defRPr>
      </a:lvl3pPr>
      <a:lvl4pPr marL="1371545" algn="l" defTabSz="914363" rtl="0" eaLnBrk="1" latinLnBrk="0" hangingPunct="1">
        <a:defRPr sz="1800" kern="1200">
          <a:solidFill>
            <a:schemeClr val="tx1"/>
          </a:solidFill>
          <a:latin typeface="+mn-lt"/>
          <a:ea typeface="+mn-ea"/>
          <a:cs typeface="+mn-cs"/>
        </a:defRPr>
      </a:lvl4pPr>
      <a:lvl5pPr marL="1828727" algn="l" defTabSz="914363" rtl="0" eaLnBrk="1" latinLnBrk="0" hangingPunct="1">
        <a:defRPr sz="1800" kern="1200">
          <a:solidFill>
            <a:schemeClr val="tx1"/>
          </a:solidFill>
          <a:latin typeface="+mn-lt"/>
          <a:ea typeface="+mn-ea"/>
          <a:cs typeface="+mn-cs"/>
        </a:defRPr>
      </a:lvl5pPr>
      <a:lvl6pPr marL="2285909" algn="l" defTabSz="914363" rtl="0" eaLnBrk="1" latinLnBrk="0" hangingPunct="1">
        <a:defRPr sz="1800" kern="1200">
          <a:solidFill>
            <a:schemeClr val="tx1"/>
          </a:solidFill>
          <a:latin typeface="+mn-lt"/>
          <a:ea typeface="+mn-ea"/>
          <a:cs typeface="+mn-cs"/>
        </a:defRPr>
      </a:lvl6pPr>
      <a:lvl7pPr marL="2743090" algn="l" defTabSz="914363" rtl="0" eaLnBrk="1" latinLnBrk="0" hangingPunct="1">
        <a:defRPr sz="1800" kern="1200">
          <a:solidFill>
            <a:schemeClr val="tx1"/>
          </a:solidFill>
          <a:latin typeface="+mn-lt"/>
          <a:ea typeface="+mn-ea"/>
          <a:cs typeface="+mn-cs"/>
        </a:defRPr>
      </a:lvl7pPr>
      <a:lvl8pPr marL="3200272" algn="l" defTabSz="914363" rtl="0" eaLnBrk="1" latinLnBrk="0" hangingPunct="1">
        <a:defRPr sz="1800" kern="1200">
          <a:solidFill>
            <a:schemeClr val="tx1"/>
          </a:solidFill>
          <a:latin typeface="+mn-lt"/>
          <a:ea typeface="+mn-ea"/>
          <a:cs typeface="+mn-cs"/>
        </a:defRPr>
      </a:lvl8pPr>
      <a:lvl9pPr marL="3657454" algn="l" defTabSz="914363"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3" cstate="print">
            <a:lum/>
          </a:blip>
          <a:srcRect/>
          <a:stretch>
            <a:fillRect l="-1000" r="-1000"/>
          </a:stretch>
        </a:blipFill>
        <a:effectLst/>
      </p:bgPr>
    </p:bg>
    <p:spTree>
      <p:nvGrpSpPr>
        <p:cNvPr id="1" name=""/>
        <p:cNvGrpSpPr/>
        <p:nvPr/>
      </p:nvGrpSpPr>
      <p:grpSpPr>
        <a:xfrm>
          <a:off x="0" y="0"/>
          <a:ext cx="0" cy="0"/>
          <a:chOff x="0" y="0"/>
          <a:chExt cx="0" cy="0"/>
        </a:xfrm>
      </p:grpSpPr>
      <p:pic>
        <p:nvPicPr>
          <p:cNvPr id="4" name="Picture 3" descr="white rectangle.png"/>
          <p:cNvPicPr>
            <a:picLocks noChangeAspect="1"/>
          </p:cNvPicPr>
          <p:nvPr/>
        </p:nvPicPr>
        <p:blipFill>
          <a:blip r:embed="rId4" cstate="print"/>
          <a:srcRect b="10453"/>
          <a:stretch>
            <a:fillRect/>
          </a:stretch>
        </p:blipFill>
        <p:spPr>
          <a:xfrm>
            <a:off x="0" y="1299706"/>
            <a:ext cx="9144000" cy="5558294"/>
          </a:xfrm>
          <a:prstGeom prst="rect">
            <a:avLst/>
          </a:prstGeom>
        </p:spPr>
      </p:pic>
      <p:sp>
        <p:nvSpPr>
          <p:cNvPr id="2" name="Title Placeholder 1"/>
          <p:cNvSpPr>
            <a:spLocks noGrp="1"/>
          </p:cNvSpPr>
          <p:nvPr>
            <p:ph type="title"/>
          </p:nvPr>
        </p:nvSpPr>
        <p:spPr>
          <a:xfrm>
            <a:off x="381000" y="230188"/>
            <a:ext cx="8382000" cy="664797"/>
          </a:xfrm>
          <a:prstGeom prst="rect">
            <a:avLst/>
          </a:prstGeom>
        </p:spPr>
        <p:txBody>
          <a:bodyPr vert="horz" wrap="square" lIns="0" tIns="0" rIns="0" bIns="0" rtlCol="0" anchor="t">
            <a:sp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722312" y="1905000"/>
            <a:ext cx="8040688" cy="2108269"/>
          </a:xfrm>
          <a:prstGeom prst="rect">
            <a:avLst/>
          </a:prstGeom>
        </p:spPr>
        <p:txBody>
          <a:bodyPr vert="horz" wrap="square" lIns="0" tIns="0" rIns="0" bIns="0" rtlCol="0">
            <a:sp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cSld>
  <p:clrMap bg1="lt1" tx1="dk1" bg2="lt2" tx2="dk2" accent1="accent1" accent2="accent2" accent3="accent3" accent4="accent4" accent5="accent5" accent6="accent6" hlink="hlink" folHlink="folHlink"/>
  <p:sldLayoutIdLst>
    <p:sldLayoutId id="2147483675" r:id="rId1"/>
  </p:sldLayoutIdLst>
  <p:transition/>
  <p:hf hdr="0" ftr="0"/>
  <p:txStyles>
    <p:titleStyle>
      <a:lvl1pPr algn="l" defTabSz="914363" rtl="0" eaLnBrk="1" latinLnBrk="0" hangingPunct="1">
        <a:lnSpc>
          <a:spcPct val="90000"/>
        </a:lnSpc>
        <a:spcBef>
          <a:spcPct val="0"/>
        </a:spcBef>
        <a:buNone/>
        <a:defRPr lang="en-US" sz="4800" b="0" kern="0" cap="none" spc="-150" dirty="0">
          <a:ln w="3175">
            <a:noFill/>
          </a:ln>
          <a:solidFill>
            <a:srgbClr val="005825"/>
          </a:solidFill>
          <a:effectLst/>
          <a:latin typeface="+mj-lt"/>
          <a:ea typeface="+mn-ea"/>
          <a:cs typeface="Arial" pitchFamily="34" charset="0"/>
        </a:defRPr>
      </a:lvl1pPr>
    </p:titleStyle>
    <p:bodyStyle>
      <a:lvl1pPr marL="0" indent="0" algn="l" defTabSz="914363" rtl="0" eaLnBrk="1" latinLnBrk="0" hangingPunct="1">
        <a:lnSpc>
          <a:spcPct val="90000"/>
        </a:lnSpc>
        <a:spcBef>
          <a:spcPct val="20000"/>
        </a:spcBef>
        <a:buFont typeface="Arial" pitchFamily="34" charset="0"/>
        <a:buNone/>
        <a:defRPr sz="3000" b="1" kern="1200">
          <a:solidFill>
            <a:schemeClr val="tx1"/>
          </a:solidFill>
          <a:latin typeface="Courier New" pitchFamily="49" charset="0"/>
          <a:ea typeface="+mn-ea"/>
          <a:cs typeface="Courier New" pitchFamily="49" charset="0"/>
        </a:defRPr>
      </a:lvl1pPr>
      <a:lvl2pPr marL="384954" indent="-7937" algn="l" defTabSz="914363" rtl="0" eaLnBrk="1" latinLnBrk="0" hangingPunct="1">
        <a:lnSpc>
          <a:spcPct val="90000"/>
        </a:lnSpc>
        <a:spcBef>
          <a:spcPct val="20000"/>
        </a:spcBef>
        <a:buFont typeface="Arial" pitchFamily="34" charset="0"/>
        <a:buNone/>
        <a:defRPr sz="2800" b="1" kern="1200">
          <a:solidFill>
            <a:schemeClr val="tx1"/>
          </a:solidFill>
          <a:latin typeface="Courier New" pitchFamily="49" charset="0"/>
          <a:ea typeface="+mn-ea"/>
          <a:cs typeface="Courier New" pitchFamily="49" charset="0"/>
        </a:defRPr>
      </a:lvl2pPr>
      <a:lvl3pPr marL="761970" indent="-7937" algn="l" defTabSz="914363" rtl="0" eaLnBrk="1" latinLnBrk="0" hangingPunct="1">
        <a:lnSpc>
          <a:spcPct val="90000"/>
        </a:lnSpc>
        <a:spcBef>
          <a:spcPct val="20000"/>
        </a:spcBef>
        <a:buFont typeface="Arial" pitchFamily="34" charset="0"/>
        <a:buNone/>
        <a:defRPr sz="2400" b="1" kern="1200">
          <a:solidFill>
            <a:schemeClr val="tx1"/>
          </a:solidFill>
          <a:latin typeface="Courier New" pitchFamily="49" charset="0"/>
          <a:ea typeface="+mn-ea"/>
          <a:cs typeface="Courier New" pitchFamily="49" charset="0"/>
        </a:defRPr>
      </a:lvl3pPr>
      <a:lvl4pPr marL="1094009" indent="7937" algn="l" defTabSz="914363" rtl="0" eaLnBrk="1" latinLnBrk="0" hangingPunct="1">
        <a:lnSpc>
          <a:spcPct val="90000"/>
        </a:lnSpc>
        <a:spcBef>
          <a:spcPct val="20000"/>
        </a:spcBef>
        <a:buFont typeface="Arial" pitchFamily="34" charset="0"/>
        <a:buNone/>
        <a:defRPr sz="2400" b="1" kern="1200">
          <a:solidFill>
            <a:schemeClr val="tx1"/>
          </a:solidFill>
          <a:latin typeface="Courier New" pitchFamily="49" charset="0"/>
          <a:ea typeface="+mn-ea"/>
          <a:cs typeface="Courier New" pitchFamily="49" charset="0"/>
        </a:defRPr>
      </a:lvl4pPr>
      <a:lvl5pPr marL="1426047" indent="0" algn="l" defTabSz="914363" rtl="0" eaLnBrk="1" latinLnBrk="0" hangingPunct="1">
        <a:lnSpc>
          <a:spcPct val="90000"/>
        </a:lnSpc>
        <a:spcBef>
          <a:spcPct val="20000"/>
        </a:spcBef>
        <a:buFont typeface="Arial" pitchFamily="34" charset="0"/>
        <a:buNone/>
        <a:defRPr sz="2400" b="1" kern="1200">
          <a:solidFill>
            <a:schemeClr val="tx1"/>
          </a:solidFill>
          <a:latin typeface="Courier New" pitchFamily="49" charset="0"/>
          <a:ea typeface="+mn-ea"/>
          <a:cs typeface="Courier New" pitchFamily="49" charset="0"/>
        </a:defRPr>
      </a:lvl5pPr>
      <a:lvl6pPr marL="2514499"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681"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8863"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045"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363" rtl="0" eaLnBrk="1" latinLnBrk="0" hangingPunct="1">
        <a:defRPr sz="1800" kern="1200">
          <a:solidFill>
            <a:schemeClr val="tx1"/>
          </a:solidFill>
          <a:latin typeface="+mn-lt"/>
          <a:ea typeface="+mn-ea"/>
          <a:cs typeface="+mn-cs"/>
        </a:defRPr>
      </a:lvl1pPr>
      <a:lvl2pPr marL="457182" algn="l" defTabSz="914363" rtl="0" eaLnBrk="1" latinLnBrk="0" hangingPunct="1">
        <a:defRPr sz="1800" kern="1200">
          <a:solidFill>
            <a:schemeClr val="tx1"/>
          </a:solidFill>
          <a:latin typeface="+mn-lt"/>
          <a:ea typeface="+mn-ea"/>
          <a:cs typeface="+mn-cs"/>
        </a:defRPr>
      </a:lvl2pPr>
      <a:lvl3pPr marL="914363" algn="l" defTabSz="914363" rtl="0" eaLnBrk="1" latinLnBrk="0" hangingPunct="1">
        <a:defRPr sz="1800" kern="1200">
          <a:solidFill>
            <a:schemeClr val="tx1"/>
          </a:solidFill>
          <a:latin typeface="+mn-lt"/>
          <a:ea typeface="+mn-ea"/>
          <a:cs typeface="+mn-cs"/>
        </a:defRPr>
      </a:lvl3pPr>
      <a:lvl4pPr marL="1371545" algn="l" defTabSz="914363" rtl="0" eaLnBrk="1" latinLnBrk="0" hangingPunct="1">
        <a:defRPr sz="1800" kern="1200">
          <a:solidFill>
            <a:schemeClr val="tx1"/>
          </a:solidFill>
          <a:latin typeface="+mn-lt"/>
          <a:ea typeface="+mn-ea"/>
          <a:cs typeface="+mn-cs"/>
        </a:defRPr>
      </a:lvl4pPr>
      <a:lvl5pPr marL="1828727" algn="l" defTabSz="914363" rtl="0" eaLnBrk="1" latinLnBrk="0" hangingPunct="1">
        <a:defRPr sz="1800" kern="1200">
          <a:solidFill>
            <a:schemeClr val="tx1"/>
          </a:solidFill>
          <a:latin typeface="+mn-lt"/>
          <a:ea typeface="+mn-ea"/>
          <a:cs typeface="+mn-cs"/>
        </a:defRPr>
      </a:lvl5pPr>
      <a:lvl6pPr marL="2285909" algn="l" defTabSz="914363" rtl="0" eaLnBrk="1" latinLnBrk="0" hangingPunct="1">
        <a:defRPr sz="1800" kern="1200">
          <a:solidFill>
            <a:schemeClr val="tx1"/>
          </a:solidFill>
          <a:latin typeface="+mn-lt"/>
          <a:ea typeface="+mn-ea"/>
          <a:cs typeface="+mn-cs"/>
        </a:defRPr>
      </a:lvl6pPr>
      <a:lvl7pPr marL="2743090" algn="l" defTabSz="914363" rtl="0" eaLnBrk="1" latinLnBrk="0" hangingPunct="1">
        <a:defRPr sz="1800" kern="1200">
          <a:solidFill>
            <a:schemeClr val="tx1"/>
          </a:solidFill>
          <a:latin typeface="+mn-lt"/>
          <a:ea typeface="+mn-ea"/>
          <a:cs typeface="+mn-cs"/>
        </a:defRPr>
      </a:lvl7pPr>
      <a:lvl8pPr marL="3200272" algn="l" defTabSz="914363" rtl="0" eaLnBrk="1" latinLnBrk="0" hangingPunct="1">
        <a:defRPr sz="1800" kern="1200">
          <a:solidFill>
            <a:schemeClr val="tx1"/>
          </a:solidFill>
          <a:latin typeface="+mn-lt"/>
          <a:ea typeface="+mn-ea"/>
          <a:cs typeface="+mn-cs"/>
        </a:defRPr>
      </a:lvl8pPr>
      <a:lvl9pPr marL="3657454" algn="l" defTabSz="914363"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b="1" dirty="0" smtClean="0"/>
              <a:t>CMM </a:t>
            </a:r>
            <a:br>
              <a:rPr lang="en-US" b="1" dirty="0" smtClean="0"/>
            </a:br>
            <a:r>
              <a:rPr lang="en-US" b="1" dirty="0" smtClean="0"/>
              <a:t>(Capability Maturity Model)</a:t>
            </a:r>
            <a:endParaRPr lang="en-US" b="1" dirty="0"/>
          </a:p>
        </p:txBody>
      </p:sp>
      <p:sp>
        <p:nvSpPr>
          <p:cNvPr id="3" name="Subtitle 2"/>
          <p:cNvSpPr>
            <a:spLocks noGrp="1"/>
          </p:cNvSpPr>
          <p:nvPr>
            <p:ph type="subTitle" idx="1"/>
          </p:nvPr>
        </p:nvSpPr>
        <p:spPr>
          <a:xfrm>
            <a:off x="730249" y="4344988"/>
            <a:ext cx="7681913" cy="1370012"/>
          </a:xfrm>
        </p:spPr>
        <p:txBody>
          <a:bodyPr>
            <a:normAutofit/>
          </a:bodyPr>
          <a:lstStyle/>
          <a:p>
            <a:endParaRPr lang="en-US" dirty="0"/>
          </a:p>
        </p:txBody>
      </p:sp>
    </p:spTree>
  </p:cSld>
  <p:clrMapOvr>
    <a:masterClrMapping/>
  </p:clrMapOvr>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71472" y="138862"/>
            <a:ext cx="7043208" cy="504056"/>
          </a:xfrm>
        </p:spPr>
        <p:txBody>
          <a:bodyPr/>
          <a:lstStyle/>
          <a:p>
            <a:r>
              <a:rPr lang="en-US" b="1" dirty="0" smtClean="0">
                <a:solidFill>
                  <a:srgbClr val="0070C0"/>
                </a:solidFill>
              </a:rPr>
              <a:t>CMM </a:t>
            </a:r>
            <a:r>
              <a:rPr lang="th-TH" b="1" dirty="0" smtClean="0">
                <a:solidFill>
                  <a:srgbClr val="0070C0"/>
                </a:solidFill>
              </a:rPr>
              <a:t>คืออะไร</a:t>
            </a:r>
            <a:endParaRPr lang="en-US" dirty="0">
              <a:solidFill>
                <a:srgbClr val="0070C0"/>
              </a:solidFill>
            </a:endParaRPr>
          </a:p>
        </p:txBody>
      </p:sp>
      <p:sp>
        <p:nvSpPr>
          <p:cNvPr id="6" name="TextBox 5"/>
          <p:cNvSpPr txBox="1"/>
          <p:nvPr/>
        </p:nvSpPr>
        <p:spPr>
          <a:xfrm>
            <a:off x="428596" y="857233"/>
            <a:ext cx="8715404" cy="5509200"/>
          </a:xfrm>
          <a:prstGeom prst="rect">
            <a:avLst/>
          </a:prstGeom>
          <a:noFill/>
        </p:spPr>
        <p:txBody>
          <a:bodyPr wrap="square" rtlCol="0">
            <a:spAutoFit/>
          </a:bodyPr>
          <a:lstStyle/>
          <a:p>
            <a:r>
              <a:rPr lang="en-US" sz="3200" dirty="0" smtClean="0"/>
              <a:t>CMM </a:t>
            </a:r>
            <a:r>
              <a:rPr lang="th-TH" sz="3200" dirty="0" smtClean="0"/>
              <a:t>ย่อมาจาก </a:t>
            </a:r>
            <a:r>
              <a:rPr lang="en-US" sz="3200" dirty="0" smtClean="0"/>
              <a:t>Capability Maturity Model</a:t>
            </a:r>
            <a:br>
              <a:rPr lang="en-US" sz="3200" dirty="0" smtClean="0"/>
            </a:br>
            <a:r>
              <a:rPr lang="th-TH" sz="3200" dirty="0" smtClean="0"/>
              <a:t>เป็นต้นแบบของการวัดวุฒิภาวะความสามารถในการทำงาน </a:t>
            </a:r>
            <a:endParaRPr lang="en-US" sz="3200" dirty="0" smtClean="0"/>
          </a:p>
          <a:p>
            <a:r>
              <a:rPr lang="th-TH" sz="3200" dirty="0" smtClean="0"/>
              <a:t>ที่ทางสถาบัน </a:t>
            </a:r>
            <a:r>
              <a:rPr lang="en-US" sz="3200" dirty="0" smtClean="0"/>
              <a:t>Software Engineering Institute (SEI) </a:t>
            </a:r>
            <a:br>
              <a:rPr lang="en-US" sz="3200" dirty="0" smtClean="0"/>
            </a:br>
            <a:r>
              <a:rPr lang="th-TH" sz="3200" dirty="0" smtClean="0"/>
              <a:t>แห่งมหาวิทยาลัย </a:t>
            </a:r>
            <a:r>
              <a:rPr lang="th-TH" sz="3200" dirty="0" err="1" smtClean="0"/>
              <a:t>คาร์เนกี</a:t>
            </a:r>
            <a:r>
              <a:rPr lang="th-TH" sz="3200" dirty="0" smtClean="0"/>
              <a:t> </a:t>
            </a:r>
            <a:r>
              <a:rPr lang="th-TH" sz="3200" dirty="0" err="1" smtClean="0"/>
              <a:t>เมลลอน</a:t>
            </a:r>
            <a:r>
              <a:rPr lang="th-TH" sz="3200" dirty="0" smtClean="0"/>
              <a:t> </a:t>
            </a:r>
            <a:endParaRPr lang="en-US" sz="3200" dirty="0" smtClean="0"/>
          </a:p>
          <a:p>
            <a:r>
              <a:rPr lang="th-TH" sz="3200" dirty="0" smtClean="0"/>
              <a:t>ในสหรัฐอเมริกาได้พัฒนาขึ้น ให้แก่กระทรวงกลาโหมสหรัฐอเมริกา</a:t>
            </a:r>
            <a:r>
              <a:rPr lang="en-US" sz="3200" dirty="0" smtClean="0"/>
              <a:t/>
            </a:r>
            <a:br>
              <a:rPr lang="en-US" sz="3200" dirty="0" smtClean="0"/>
            </a:br>
            <a:endParaRPr lang="th-TH" sz="3200" dirty="0" smtClean="0"/>
          </a:p>
          <a:p>
            <a:r>
              <a:rPr lang="th-TH" sz="3200" u="sng" dirty="0" smtClean="0"/>
              <a:t>หลักการของ </a:t>
            </a:r>
            <a:r>
              <a:rPr lang="en-US" sz="3200" u="sng" dirty="0" smtClean="0"/>
              <a:t>CMM </a:t>
            </a:r>
            <a:r>
              <a:rPr lang="th-TH" sz="3200" dirty="0" smtClean="0"/>
              <a:t>ก็คือ ความสำเร็จในการทำงานใดๆ ในอนาคตของบริษัท</a:t>
            </a:r>
            <a:r>
              <a:rPr lang="en-US" sz="3200" dirty="0" smtClean="0"/>
              <a:t/>
            </a:r>
            <a:br>
              <a:rPr lang="en-US" sz="3200" dirty="0" smtClean="0"/>
            </a:br>
            <a:r>
              <a:rPr lang="th-TH" sz="3200" dirty="0" smtClean="0"/>
              <a:t>หรือหน่วยงาน ขึ้นอยู่กับระดับวุฒิภาวะความสามารถ ในการทำงานของบริษัท</a:t>
            </a:r>
            <a:r>
              <a:rPr lang="en-US" sz="3200" dirty="0" smtClean="0"/>
              <a:t/>
            </a:r>
            <a:br>
              <a:rPr lang="en-US" sz="3200" dirty="0" smtClean="0"/>
            </a:br>
            <a:r>
              <a:rPr lang="th-TH" sz="3200" dirty="0" smtClean="0"/>
              <a:t>หรือหน่วยงานนั้น ในทำนองเดียวกัน วุฒิภาวะความสามารถของบริษัท</a:t>
            </a:r>
            <a:r>
              <a:rPr lang="th-TH" sz="3200" dirty="0" smtClean="0"/>
              <a:t>หรือ</a:t>
            </a:r>
            <a:br>
              <a:rPr lang="th-TH" sz="3200" dirty="0" smtClean="0"/>
            </a:br>
            <a:r>
              <a:rPr lang="th-TH" sz="3200" dirty="0" smtClean="0"/>
              <a:t>หน่วยงาน</a:t>
            </a:r>
            <a:r>
              <a:rPr lang="th-TH" sz="3200" dirty="0" smtClean="0"/>
              <a:t>นั้น </a:t>
            </a:r>
            <a:r>
              <a:rPr lang="th-TH" sz="3200" dirty="0" smtClean="0"/>
              <a:t>ก็</a:t>
            </a:r>
            <a:r>
              <a:rPr lang="th-TH" sz="3200" dirty="0" smtClean="0"/>
              <a:t>ขึ้นอยู่กับผลการทำงานในอดีตของบริษัทหรือหน่วยงานนั้น</a:t>
            </a:r>
          </a:p>
          <a:p>
            <a:endParaRPr lang="en-US" sz="3200" dirty="0"/>
          </a:p>
        </p:txBody>
      </p:sp>
    </p:spTree>
  </p:cSld>
  <p:clrMapOvr>
    <a:masterClrMapping/>
  </p:clrMapOvr>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en-US" b="1" dirty="0" smtClean="0">
                <a:solidFill>
                  <a:srgbClr val="0070C0"/>
                </a:solidFill>
              </a:rPr>
              <a:t>CMM </a:t>
            </a:r>
            <a:r>
              <a:rPr lang="th-TH" b="1" dirty="0" smtClean="0">
                <a:solidFill>
                  <a:srgbClr val="0070C0"/>
                </a:solidFill>
              </a:rPr>
              <a:t>คืออะไร</a:t>
            </a:r>
            <a:endParaRPr lang="en-US" dirty="0">
              <a:solidFill>
                <a:srgbClr val="0070C0"/>
              </a:solidFill>
            </a:endParaRPr>
          </a:p>
        </p:txBody>
      </p:sp>
      <p:sp>
        <p:nvSpPr>
          <p:cNvPr id="6" name="TextBox 5"/>
          <p:cNvSpPr txBox="1"/>
          <p:nvPr/>
        </p:nvSpPr>
        <p:spPr>
          <a:xfrm>
            <a:off x="467544" y="908720"/>
            <a:ext cx="8424936" cy="5693866"/>
          </a:xfrm>
          <a:prstGeom prst="rect">
            <a:avLst/>
          </a:prstGeom>
          <a:noFill/>
        </p:spPr>
        <p:txBody>
          <a:bodyPr wrap="square" rtlCol="0">
            <a:spAutoFit/>
          </a:bodyPr>
          <a:lstStyle/>
          <a:p>
            <a:r>
              <a:rPr lang="en-US" sz="2800" dirty="0" smtClean="0"/>
              <a:t>SEI </a:t>
            </a:r>
            <a:r>
              <a:rPr lang="th-TH" sz="2800" dirty="0" smtClean="0"/>
              <a:t>ได้พัฒนาต้นแบบวุฒิ</a:t>
            </a:r>
            <a:r>
              <a:rPr lang="th-TH" sz="2800" dirty="0" smtClean="0"/>
              <a:t>ภาวะ</a:t>
            </a:r>
            <a:r>
              <a:rPr lang="th-TH" sz="2800" dirty="0" smtClean="0"/>
              <a:t>ความสามารถออกมาเป็น </a:t>
            </a:r>
            <a:r>
              <a:rPr lang="en-US" sz="2800" dirty="0" smtClean="0"/>
              <a:t>5 </a:t>
            </a:r>
            <a:r>
              <a:rPr lang="th-TH" sz="2800" dirty="0" smtClean="0"/>
              <a:t>ระดับ </a:t>
            </a:r>
            <a:r>
              <a:rPr lang="en-US" sz="2800" dirty="0" smtClean="0"/>
              <a:t/>
            </a:r>
            <a:br>
              <a:rPr lang="en-US" sz="2800" dirty="0" smtClean="0"/>
            </a:br>
            <a:r>
              <a:rPr lang="en-US" sz="2800" dirty="0" smtClean="0"/>
              <a:t>-</a:t>
            </a:r>
            <a:r>
              <a:rPr lang="th-TH" sz="2800" dirty="0" smtClean="0"/>
              <a:t> </a:t>
            </a:r>
            <a:r>
              <a:rPr lang="th-TH" sz="2800" b="1" dirty="0" smtClean="0">
                <a:solidFill>
                  <a:schemeClr val="accent2">
                    <a:lumMod val="75000"/>
                  </a:schemeClr>
                </a:solidFill>
              </a:rPr>
              <a:t>ระดับแรก (</a:t>
            </a:r>
            <a:r>
              <a:rPr lang="en-US" sz="2800" b="1" dirty="0" smtClean="0">
                <a:solidFill>
                  <a:schemeClr val="accent2">
                    <a:lumMod val="75000"/>
                  </a:schemeClr>
                </a:solidFill>
              </a:rPr>
              <a:t>Initial level) </a:t>
            </a:r>
            <a:r>
              <a:rPr lang="th-TH" sz="2800" dirty="0" smtClean="0"/>
              <a:t>เป็นระดับเบื้องต้นซึ่งอาจกล่าวได้ว่า บริษัททั่วไปต่างก็อยู่ในระดับนี้ คือ ยังทำงานแบบไม่เป็นระบบ การทำงานต้องพึ่งผู้ที่มีประสบการณ์เป็นหลัก </a:t>
            </a:r>
            <a:r>
              <a:rPr lang="en-US" sz="2800" dirty="0" smtClean="0"/>
              <a:t/>
            </a:r>
            <a:br>
              <a:rPr lang="en-US" sz="2800" dirty="0" smtClean="0"/>
            </a:br>
            <a:r>
              <a:rPr lang="en-US" sz="2800" dirty="0" smtClean="0"/>
              <a:t/>
            </a:r>
            <a:br>
              <a:rPr lang="en-US" sz="2800" dirty="0" smtClean="0"/>
            </a:br>
            <a:r>
              <a:rPr lang="en-US" sz="2800" dirty="0" smtClean="0"/>
              <a:t>- </a:t>
            </a:r>
            <a:r>
              <a:rPr lang="th-TH" sz="2800" b="1" dirty="0" smtClean="0">
                <a:solidFill>
                  <a:schemeClr val="accent2">
                    <a:lumMod val="75000"/>
                  </a:schemeClr>
                </a:solidFill>
              </a:rPr>
              <a:t>ระดับที่สอง (</a:t>
            </a:r>
            <a:r>
              <a:rPr lang="en-US" sz="2800" b="1" dirty="0" smtClean="0">
                <a:solidFill>
                  <a:schemeClr val="accent2">
                    <a:lumMod val="75000"/>
                  </a:schemeClr>
                </a:solidFill>
              </a:rPr>
              <a:t>Repeatable level) </a:t>
            </a:r>
            <a:r>
              <a:rPr lang="th-TH" sz="2800" dirty="0" smtClean="0"/>
              <a:t>การทำงานจะมีความเป็นระบบมากขึ้น มีการนำหลักการจัดการโครงการมาใช้ในการบริหารงานของแต่ละโครงการ </a:t>
            </a:r>
            <a:r>
              <a:rPr lang="en-US" sz="2800" dirty="0" smtClean="0"/>
              <a:t/>
            </a:r>
            <a:br>
              <a:rPr lang="en-US" sz="2800" dirty="0" smtClean="0"/>
            </a:br>
            <a:r>
              <a:rPr lang="en-US" sz="2800" dirty="0" smtClean="0"/>
              <a:t/>
            </a:r>
            <a:br>
              <a:rPr lang="en-US" sz="2800" dirty="0" smtClean="0"/>
            </a:br>
            <a:r>
              <a:rPr lang="en-US" sz="2800" b="1" dirty="0" smtClean="0">
                <a:solidFill>
                  <a:schemeClr val="accent2">
                    <a:lumMod val="75000"/>
                  </a:schemeClr>
                </a:solidFill>
              </a:rPr>
              <a:t>- </a:t>
            </a:r>
            <a:r>
              <a:rPr lang="th-TH" sz="2800" b="1" dirty="0" smtClean="0">
                <a:solidFill>
                  <a:schemeClr val="accent2">
                    <a:lumMod val="75000"/>
                  </a:schemeClr>
                </a:solidFill>
              </a:rPr>
              <a:t>ระดับที่สาม (</a:t>
            </a:r>
            <a:r>
              <a:rPr lang="en-US" sz="2800" b="1" dirty="0" smtClean="0">
                <a:solidFill>
                  <a:schemeClr val="accent2">
                    <a:lumMod val="75000"/>
                  </a:schemeClr>
                </a:solidFill>
              </a:rPr>
              <a:t>Defined Level) </a:t>
            </a:r>
            <a:r>
              <a:rPr lang="th-TH" sz="2800" dirty="0" smtClean="0"/>
              <a:t>เป็นระดับที่หน่วยงานได้จัดทำมาตรฐานการทำงานของหน่วยงานขึ้น โดยการพิจารณาปรับปรุงจากการดำเนินงานในระดับที่สอง ในระดับนี้การทำงานจะมีมาตรฐาน สามารถวัดและจัดเก็บสถิติผลการดำเนินงานเอาไว้ได้ </a:t>
            </a:r>
            <a:r>
              <a:rPr lang="en-US" sz="2800" dirty="0" smtClean="0"/>
              <a:t/>
            </a:r>
            <a:br>
              <a:rPr lang="en-US" sz="2800" dirty="0" smtClean="0"/>
            </a:br>
            <a:endParaRPr lang="en-US" sz="2800" dirty="0"/>
          </a:p>
        </p:txBody>
      </p:sp>
    </p:spTree>
  </p:cSld>
  <p:clrMapOvr>
    <a:masterClrMapping/>
  </p:clrMapOvr>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en-US" b="1" dirty="0" smtClean="0">
                <a:solidFill>
                  <a:srgbClr val="0070C0"/>
                </a:solidFill>
              </a:rPr>
              <a:t>CMM </a:t>
            </a:r>
            <a:r>
              <a:rPr lang="th-TH" b="1" dirty="0" smtClean="0">
                <a:solidFill>
                  <a:srgbClr val="0070C0"/>
                </a:solidFill>
              </a:rPr>
              <a:t>คืออะไร</a:t>
            </a:r>
            <a:endParaRPr lang="en-US" dirty="0">
              <a:solidFill>
                <a:srgbClr val="0070C0"/>
              </a:solidFill>
            </a:endParaRPr>
          </a:p>
        </p:txBody>
      </p:sp>
      <p:sp>
        <p:nvSpPr>
          <p:cNvPr id="6" name="TextBox 5"/>
          <p:cNvSpPr txBox="1"/>
          <p:nvPr/>
        </p:nvSpPr>
        <p:spPr>
          <a:xfrm>
            <a:off x="467544" y="1042858"/>
            <a:ext cx="8424936" cy="3970318"/>
          </a:xfrm>
          <a:prstGeom prst="rect">
            <a:avLst/>
          </a:prstGeom>
          <a:noFill/>
        </p:spPr>
        <p:txBody>
          <a:bodyPr wrap="square" rtlCol="0">
            <a:spAutoFit/>
          </a:bodyPr>
          <a:lstStyle/>
          <a:p>
            <a:r>
              <a:rPr lang="en-US" sz="2800" dirty="0" smtClean="0"/>
              <a:t>- </a:t>
            </a:r>
            <a:r>
              <a:rPr lang="th-TH" sz="2800" b="1" dirty="0" smtClean="0">
                <a:solidFill>
                  <a:schemeClr val="accent2">
                    <a:lumMod val="75000"/>
                  </a:schemeClr>
                </a:solidFill>
              </a:rPr>
              <a:t>ระดับที่สี่ (</a:t>
            </a:r>
            <a:r>
              <a:rPr lang="en-US" sz="2800" b="1" dirty="0" smtClean="0">
                <a:solidFill>
                  <a:schemeClr val="accent2">
                    <a:lumMod val="75000"/>
                  </a:schemeClr>
                </a:solidFill>
              </a:rPr>
              <a:t>Managed Level) </a:t>
            </a:r>
            <a:r>
              <a:rPr lang="th-TH" sz="2800" dirty="0" smtClean="0"/>
              <a:t>เป็นระดับที่นำเอาสถิติการดำเนินงานที่จัดเก็บไว้มาวิเคราะห์ เพื่อหาจุดบกพร่อง และแก้ไขไม่ให้มีข้อบกพร่องได้ </a:t>
            </a:r>
            <a:r>
              <a:rPr lang="en-US" sz="2800" dirty="0" smtClean="0"/>
              <a:t/>
            </a:r>
            <a:br>
              <a:rPr lang="en-US" sz="2800" dirty="0" smtClean="0"/>
            </a:br>
            <a:r>
              <a:rPr lang="en-US" sz="2800" dirty="0" smtClean="0"/>
              <a:t/>
            </a:r>
            <a:br>
              <a:rPr lang="en-US" sz="2800" dirty="0" smtClean="0"/>
            </a:br>
            <a:r>
              <a:rPr lang="en-US" sz="2800" dirty="0" smtClean="0"/>
              <a:t>- </a:t>
            </a:r>
            <a:r>
              <a:rPr lang="th-TH" sz="2800" b="1" dirty="0" smtClean="0">
                <a:solidFill>
                  <a:schemeClr val="accent2">
                    <a:lumMod val="75000"/>
                  </a:schemeClr>
                </a:solidFill>
              </a:rPr>
              <a:t>ระดับที่ห้า (</a:t>
            </a:r>
            <a:r>
              <a:rPr lang="en-US" sz="2800" b="1" dirty="0" smtClean="0">
                <a:solidFill>
                  <a:schemeClr val="accent2">
                    <a:lumMod val="75000"/>
                  </a:schemeClr>
                </a:solidFill>
              </a:rPr>
              <a:t>Optimizing level) </a:t>
            </a:r>
            <a:r>
              <a:rPr lang="th-TH" sz="2800" dirty="0" smtClean="0"/>
              <a:t>เป็นระดับวุฒิภาวะสูงสุด เป็นระดับที่หน่วยงานดำเนินการปรับปรุง กระบวนการทำงานของตนเองอย่างต่อเนื่อง มีการจัดกระบวนการทำงานใหม่ ให้สอดคล้องกับเทคโนโลยีใหม่ๆ ที่เกิดขึ้น และมีการป้องกันไม่ให้ข้อบกพร่องเกิดขึ้น</a:t>
            </a:r>
          </a:p>
          <a:p>
            <a:endParaRPr lang="th-TH" sz="2800" dirty="0" smtClean="0"/>
          </a:p>
          <a:p>
            <a:endParaRPr lang="en-US" sz="2800" dirty="0"/>
          </a:p>
        </p:txBody>
      </p:sp>
    </p:spTree>
  </p:cSld>
  <p:clrMapOvr>
    <a:masterClrMapping/>
  </p:clrMapOvr>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en-US" b="1" dirty="0" smtClean="0">
                <a:solidFill>
                  <a:srgbClr val="0070C0"/>
                </a:solidFill>
              </a:rPr>
              <a:t>CMM </a:t>
            </a:r>
            <a:r>
              <a:rPr lang="th-TH" b="1" dirty="0" smtClean="0">
                <a:solidFill>
                  <a:srgbClr val="0070C0"/>
                </a:solidFill>
              </a:rPr>
              <a:t>คืออะไร</a:t>
            </a:r>
            <a:endParaRPr lang="en-US" dirty="0">
              <a:solidFill>
                <a:srgbClr val="0070C0"/>
              </a:solidFill>
            </a:endParaRPr>
          </a:p>
        </p:txBody>
      </p:sp>
      <p:sp>
        <p:nvSpPr>
          <p:cNvPr id="6" name="TextBox 5"/>
          <p:cNvSpPr txBox="1"/>
          <p:nvPr/>
        </p:nvSpPr>
        <p:spPr>
          <a:xfrm>
            <a:off x="467544" y="1042858"/>
            <a:ext cx="8424936" cy="5509200"/>
          </a:xfrm>
          <a:prstGeom prst="rect">
            <a:avLst/>
          </a:prstGeom>
          <a:noFill/>
        </p:spPr>
        <p:txBody>
          <a:bodyPr wrap="square" rtlCol="0">
            <a:spAutoFit/>
          </a:bodyPr>
          <a:lstStyle/>
          <a:p>
            <a:r>
              <a:rPr lang="th-TH" sz="3200" dirty="0" smtClean="0"/>
              <a:t>วุฒิภาวะความสามารถ </a:t>
            </a:r>
            <a:r>
              <a:rPr lang="en-US" sz="3200" dirty="0" smtClean="0"/>
              <a:t>CMM </a:t>
            </a:r>
            <a:r>
              <a:rPr lang="th-TH" sz="3200" dirty="0" smtClean="0"/>
              <a:t>ได้รับความสนใจนำไปใช้ในด้านต่างๆ หลายด้าน เช่น </a:t>
            </a:r>
            <a:r>
              <a:rPr lang="en-US" sz="3200" dirty="0" smtClean="0"/>
              <a:t>CMM </a:t>
            </a:r>
            <a:r>
              <a:rPr lang="th-TH" sz="3200" dirty="0" smtClean="0"/>
              <a:t>ทางด้านซอฟต์แวร์นั้น ก็ได้รับความสนใจจากบริษัทผู้ผลิตซอฟต์แวร์หลายแห่งทั่วโลก บริษัทที่ประเมินผ่านวุฒิภาวะระดับต่างๆ นั้น ได้รับความเชื่อถือจากลูกค้าด้วยดี </a:t>
            </a:r>
            <a:endParaRPr lang="th-TH" sz="3200" dirty="0" smtClean="0"/>
          </a:p>
          <a:p>
            <a:r>
              <a:rPr lang="th-TH" sz="3200" dirty="0" smtClean="0"/>
              <a:t/>
            </a:r>
            <a:br>
              <a:rPr lang="th-TH" sz="3200" dirty="0" smtClean="0"/>
            </a:br>
            <a:r>
              <a:rPr lang="th-TH" sz="3200" dirty="0" smtClean="0"/>
              <a:t>และ</a:t>
            </a:r>
            <a:r>
              <a:rPr lang="th-TH" sz="3200" dirty="0" smtClean="0"/>
              <a:t>ในบางแห่งก็มีการกำหนดระดับ </a:t>
            </a:r>
            <a:r>
              <a:rPr lang="en-US" sz="3200" dirty="0" smtClean="0"/>
              <a:t>CMM </a:t>
            </a:r>
            <a:r>
              <a:rPr lang="th-TH" sz="3200" dirty="0" smtClean="0"/>
              <a:t>ของบริษัทที่จะเข้ารับงานด้วย เช่นในสหรัฐอเมริกานั้น กระทรวงกลาโหมกำหนดว่า บริษัทที่จะเข้ารับประมูลงานซอฟต์แวร์ได้ จะต้องมีวุฒิภาวะความสามารถ </a:t>
            </a:r>
            <a:r>
              <a:rPr lang="en-US" sz="3200" dirty="0" smtClean="0"/>
              <a:t>CMM </a:t>
            </a:r>
            <a:r>
              <a:rPr lang="th-TH" sz="3200" b="1" dirty="0" smtClean="0">
                <a:solidFill>
                  <a:srgbClr val="7030A0"/>
                </a:solidFill>
              </a:rPr>
              <a:t>ระดับที่ 3 เป็นอย่างน้อย นั่นก็คือกระทรวงกลาโหมจะมั่นใจในกระบวนการซอฟต์แวร์ของบริษัทว่า จะสามารถผลิตงานซอฟต์แวร์ตามที่กระทรวงกำหนดได้จริงๆ</a:t>
            </a:r>
            <a:endParaRPr lang="en-US" sz="3200" b="1" dirty="0">
              <a:solidFill>
                <a:srgbClr val="7030A0"/>
              </a:solidFill>
            </a:endParaRPr>
          </a:p>
        </p:txBody>
      </p:sp>
    </p:spTree>
  </p:cSld>
  <p:clrMapOvr>
    <a:masterClrMapping/>
  </p:clrMapOvr>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กระบวนการซอฟต์แวร์คืออะไร</a:t>
            </a:r>
            <a:endParaRPr lang="en-US" dirty="0">
              <a:solidFill>
                <a:srgbClr val="0070C0"/>
              </a:solidFill>
            </a:endParaRPr>
          </a:p>
        </p:txBody>
      </p:sp>
      <p:sp>
        <p:nvSpPr>
          <p:cNvPr id="6" name="TextBox 5"/>
          <p:cNvSpPr txBox="1"/>
          <p:nvPr/>
        </p:nvSpPr>
        <p:spPr>
          <a:xfrm>
            <a:off x="467544" y="836712"/>
            <a:ext cx="8424936" cy="6555641"/>
          </a:xfrm>
          <a:prstGeom prst="rect">
            <a:avLst/>
          </a:prstGeom>
          <a:noFill/>
        </p:spPr>
        <p:txBody>
          <a:bodyPr wrap="square" rtlCol="0">
            <a:spAutoFit/>
          </a:bodyPr>
          <a:lstStyle/>
          <a:p>
            <a:r>
              <a:rPr lang="th-TH" sz="2800" b="1" u="sng" dirty="0" smtClean="0"/>
              <a:t>กระบวนการ</a:t>
            </a:r>
            <a:r>
              <a:rPr lang="th-TH" sz="2800" dirty="0" smtClean="0"/>
              <a:t> หมายถึง ขั้นตอนในการทำงานอย่างใดอย่างหนึ่ง ที่สามารถทำซ้ำได้เหมือนเดิม และให้ผลในแบบที่คาดหมายได้ ยกตัวอย่างเช่น การแปรงฟัน การหุงข้าวด้วยหม้อข้าวไฟฟ้า การเปลี่ยนยางรถยนต์ เป็นกระบวนการที่ชัดเจน แต่การวาดภาพสีน้ำมันโดยศิลปิน อาจจะไม่ใช่กระบวนการที่ชัดเจน เพราะเมื่อให้วาดภาพใหม่ก็อาจจะไม่ได้ทำเหมือนเดิม หรือลงมือทำงานเหมือนเดิม</a:t>
            </a:r>
            <a:r>
              <a:rPr lang="en-US" sz="2800" dirty="0" smtClean="0"/>
              <a:t/>
            </a:r>
            <a:br>
              <a:rPr lang="en-US" sz="2800" dirty="0" smtClean="0"/>
            </a:br>
            <a:endParaRPr lang="th-TH" sz="2800" dirty="0" smtClean="0"/>
          </a:p>
          <a:p>
            <a:r>
              <a:rPr lang="th-TH" sz="2800" dirty="0" smtClean="0"/>
              <a:t>ในการพัฒนาซอฟต์แวร์หรือเขียนโปรแกรมนั้น แต่เดิมไม่ค่อยมีใครสนใจในกระบวนการพัฒนามากนัก ผู้พัฒนาแต่ละคนอาจจะมีขั้นตอนต่างกัน หรือเมื่อเขียนโปรแกรมครั้งที่สองหรือที่สาม ก็อาจจะดำเนินการไม่เหมือนกัน ดังนั้นผลที่ได้รับจึง</a:t>
            </a:r>
            <a:r>
              <a:rPr lang="th-TH" sz="2800" dirty="0" smtClean="0"/>
              <a:t>ไม่</a:t>
            </a:r>
            <a:r>
              <a:rPr lang="th-TH" sz="2800" dirty="0" smtClean="0"/>
              <a:t>ค่อย</a:t>
            </a:r>
            <a:r>
              <a:rPr lang="th-TH" sz="2800" dirty="0" smtClean="0"/>
              <a:t>จะ</a:t>
            </a:r>
            <a:r>
              <a:rPr lang="th-TH" sz="2800" dirty="0" smtClean="0"/>
              <a:t>คงเส้นคงวา บางครั้งอาจจะเขียนโปรแกรมได้ผลดี แต่บางครั้งก็อาจจะไม่ได้ผล </a:t>
            </a:r>
            <a:r>
              <a:rPr lang="th-TH" sz="2800" b="1" dirty="0" smtClean="0">
                <a:solidFill>
                  <a:srgbClr val="7030A0"/>
                </a:solidFill>
              </a:rPr>
              <a:t>ด้วยเหตุนี้จึงมีผู้ผลักดันให้เกิดกระบวนการซอฟต์แวร์ (</a:t>
            </a:r>
            <a:r>
              <a:rPr lang="en-US" sz="2800" b="1" dirty="0" smtClean="0">
                <a:solidFill>
                  <a:srgbClr val="7030A0"/>
                </a:solidFill>
              </a:rPr>
              <a:t>software process) </a:t>
            </a:r>
            <a:r>
              <a:rPr lang="th-TH" sz="2800" b="1" dirty="0" smtClean="0">
                <a:solidFill>
                  <a:srgbClr val="7030A0"/>
                </a:solidFill>
              </a:rPr>
              <a:t>ขึ้น โดยเชื่อว่ากระบวนการซอฟต์แวร์ที่กำหนดขึ้นอย่างรอบคอบ จะช่วยให้การเขียนโปรแกรมแต่ละครั้งมีขั้นตอนที่ชัดเจน และให้ผลที่คาดหมายได้</a:t>
            </a:r>
          </a:p>
          <a:p>
            <a:endParaRPr lang="en-US" sz="2800" dirty="0"/>
          </a:p>
        </p:txBody>
      </p:sp>
    </p:spTree>
  </p:cSld>
  <p:clrMapOvr>
    <a:masterClrMapping/>
  </p:clrMapOvr>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กระบวนการซอฟต์แวร์คืออะไร</a:t>
            </a:r>
            <a:endParaRPr lang="en-US" dirty="0">
              <a:solidFill>
                <a:srgbClr val="0070C0"/>
              </a:solidFill>
            </a:endParaRPr>
          </a:p>
        </p:txBody>
      </p:sp>
      <p:sp>
        <p:nvSpPr>
          <p:cNvPr id="6" name="TextBox 5"/>
          <p:cNvSpPr txBox="1"/>
          <p:nvPr/>
        </p:nvSpPr>
        <p:spPr>
          <a:xfrm>
            <a:off x="467544" y="1042858"/>
            <a:ext cx="8424936" cy="2246769"/>
          </a:xfrm>
          <a:prstGeom prst="rect">
            <a:avLst/>
          </a:prstGeom>
          <a:noFill/>
        </p:spPr>
        <p:txBody>
          <a:bodyPr wrap="square" rtlCol="0">
            <a:spAutoFit/>
          </a:bodyPr>
          <a:lstStyle/>
          <a:p>
            <a:r>
              <a:rPr lang="en-US" sz="2800" dirty="0" smtClean="0"/>
              <a:t>CMM </a:t>
            </a:r>
            <a:r>
              <a:rPr lang="th-TH" sz="2800" dirty="0" smtClean="0"/>
              <a:t>เป็นแบบจำลองที่กำหนดขึ้นเพื่อใช้ในการแสดง ระดับวุฒิ</a:t>
            </a:r>
            <a:r>
              <a:rPr lang="th-TH" sz="2800" dirty="0" err="1" smtClean="0"/>
              <a:t>ภาวะการ</a:t>
            </a:r>
            <a:r>
              <a:rPr lang="th-TH" sz="2800" dirty="0" smtClean="0"/>
              <a:t>ทำงานตามกระบวนการต่าง ๆ เช่น การพัฒนาซอฟต์แวร์ การบริหารจัดการระบบ การบริหารจัดการบุคลากร ฯลฯ </a:t>
            </a:r>
            <a:r>
              <a:rPr lang="th-TH" sz="2800" b="1" dirty="0" smtClean="0">
                <a:solidFill>
                  <a:srgbClr val="7030A0"/>
                </a:solidFill>
              </a:rPr>
              <a:t>ในด้านซอฟต์แวร์นั้น </a:t>
            </a:r>
            <a:r>
              <a:rPr lang="en-US" sz="2800" b="1" dirty="0" smtClean="0">
                <a:solidFill>
                  <a:srgbClr val="7030A0"/>
                </a:solidFill>
              </a:rPr>
              <a:t>CMM </a:t>
            </a:r>
            <a:r>
              <a:rPr lang="th-TH" sz="2800" b="1" dirty="0" smtClean="0">
                <a:solidFill>
                  <a:srgbClr val="7030A0"/>
                </a:solidFill>
              </a:rPr>
              <a:t>ใช้กำหนดว่า กระบวนการซอฟต์แวร์ของหน่วยงาน มีระดับวุฒิภาวะถึงระดับใด</a:t>
            </a:r>
          </a:p>
          <a:p>
            <a:endParaRPr lang="en-US" sz="2800" dirty="0"/>
          </a:p>
        </p:txBody>
      </p:sp>
    </p:spTree>
  </p:cSld>
  <p:clrMapOvr>
    <a:masterClrMapping/>
  </p:clrMapOvr>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116632"/>
            <a:ext cx="7043208" cy="504056"/>
          </a:xfrm>
        </p:spPr>
        <p:txBody>
          <a:bodyPr/>
          <a:lstStyle/>
          <a:p>
            <a:r>
              <a:rPr lang="th-TH" b="1" dirty="0" smtClean="0">
                <a:solidFill>
                  <a:srgbClr val="0070C0"/>
                </a:solidFill>
              </a:rPr>
              <a:t>เราใช้เงื่อนไขใดในการกำหนดวุฒิภาวะของกระบวนการซอฟต์แวร์</a:t>
            </a:r>
            <a:endParaRPr lang="en-US" dirty="0">
              <a:solidFill>
                <a:srgbClr val="0070C0"/>
              </a:solidFill>
            </a:endParaRPr>
          </a:p>
        </p:txBody>
      </p:sp>
      <p:sp>
        <p:nvSpPr>
          <p:cNvPr id="6" name="TextBox 5"/>
          <p:cNvSpPr txBox="1"/>
          <p:nvPr/>
        </p:nvSpPr>
        <p:spPr>
          <a:xfrm>
            <a:off x="395536" y="1052736"/>
            <a:ext cx="8424936" cy="5693866"/>
          </a:xfrm>
          <a:prstGeom prst="rect">
            <a:avLst/>
          </a:prstGeom>
          <a:noFill/>
        </p:spPr>
        <p:txBody>
          <a:bodyPr wrap="square" rtlCol="0">
            <a:spAutoFit/>
          </a:bodyPr>
          <a:lstStyle/>
          <a:p>
            <a:r>
              <a:rPr lang="th-TH" sz="2800" dirty="0" smtClean="0"/>
              <a:t>กระบวนการซอฟต์แวร์ของหน่วยงานใด ๆ จะมีวุฒิภาวะตามแนวคิดของ </a:t>
            </a:r>
            <a:r>
              <a:rPr lang="en-US" sz="2800" dirty="0" smtClean="0"/>
              <a:t>CMM </a:t>
            </a:r>
            <a:r>
              <a:rPr lang="th-TH" sz="2800" dirty="0" smtClean="0"/>
              <a:t>ก็ต่อเมื่อสามารถช่วยให้หน่วยงานนั้นมีความสามารถมากขึ้น เงื่อนไขในการกำหนดวุฒิภาวะของกระบวนการซอฟต์แวร์ได้แก่</a:t>
            </a:r>
          </a:p>
          <a:p>
            <a:r>
              <a:rPr lang="en-US" sz="2800" dirty="0" smtClean="0"/>
              <a:t>- </a:t>
            </a:r>
            <a:r>
              <a:rPr lang="th-TH" sz="2800" dirty="0" smtClean="0"/>
              <a:t>ได้รับการกำหนดขึ้นอย่างชัดเจน (</a:t>
            </a:r>
            <a:r>
              <a:rPr lang="en-US" sz="2800" dirty="0" smtClean="0"/>
              <a:t>Defined)</a:t>
            </a:r>
          </a:p>
          <a:p>
            <a:r>
              <a:rPr lang="en-US" sz="2800" dirty="0" smtClean="0"/>
              <a:t>- </a:t>
            </a:r>
            <a:r>
              <a:rPr lang="th-TH" sz="2800" dirty="0" smtClean="0"/>
              <a:t>ได้เขียนไว้เป็นลายลักษณ์อักษร (</a:t>
            </a:r>
            <a:r>
              <a:rPr lang="en-US" sz="2800" dirty="0" smtClean="0"/>
              <a:t>Documented)</a:t>
            </a:r>
          </a:p>
          <a:p>
            <a:r>
              <a:rPr lang="en-US" sz="2800" dirty="0" smtClean="0"/>
              <a:t>- </a:t>
            </a:r>
            <a:r>
              <a:rPr lang="th-TH" sz="2800" dirty="0" smtClean="0"/>
              <a:t>ได้นำไปจัดฝึกอบรมให้ใช้กันทั้งหน่วยงาน (</a:t>
            </a:r>
            <a:r>
              <a:rPr lang="en-US" sz="2800" dirty="0" smtClean="0"/>
              <a:t>Trained)</a:t>
            </a:r>
          </a:p>
          <a:p>
            <a:r>
              <a:rPr lang="en-US" sz="2800" dirty="0" smtClean="0"/>
              <a:t>- </a:t>
            </a:r>
            <a:r>
              <a:rPr lang="th-TH" sz="2800" dirty="0" smtClean="0"/>
              <a:t>ได้นำไปปฏิบัติจริง (</a:t>
            </a:r>
            <a:r>
              <a:rPr lang="en-US" sz="2800" dirty="0" smtClean="0"/>
              <a:t>Practices)</a:t>
            </a:r>
          </a:p>
          <a:p>
            <a:r>
              <a:rPr lang="en-US" sz="2800" dirty="0" smtClean="0"/>
              <a:t>- </a:t>
            </a:r>
            <a:r>
              <a:rPr lang="th-TH" sz="2800" dirty="0" smtClean="0"/>
              <a:t>ได้รับการสนับสนุน (</a:t>
            </a:r>
            <a:r>
              <a:rPr lang="en-US" sz="2800" dirty="0" smtClean="0"/>
              <a:t>Supported)</a:t>
            </a:r>
          </a:p>
          <a:p>
            <a:r>
              <a:rPr lang="en-US" sz="2800" dirty="0" smtClean="0"/>
              <a:t>- </a:t>
            </a:r>
            <a:r>
              <a:rPr lang="th-TH" sz="2800" dirty="0" smtClean="0"/>
              <a:t>ได้รับการบำรุงรักษา (</a:t>
            </a:r>
            <a:r>
              <a:rPr lang="en-US" sz="2800" dirty="0" smtClean="0"/>
              <a:t>Maintained)</a:t>
            </a:r>
          </a:p>
          <a:p>
            <a:r>
              <a:rPr lang="en-US" sz="2800" dirty="0" smtClean="0"/>
              <a:t>- </a:t>
            </a:r>
            <a:r>
              <a:rPr lang="th-TH" sz="2800" dirty="0" smtClean="0"/>
              <a:t>ได้รับการควบคุม (</a:t>
            </a:r>
            <a:r>
              <a:rPr lang="en-US" sz="2800" dirty="0" smtClean="0"/>
              <a:t>Controlled)</a:t>
            </a:r>
          </a:p>
          <a:p>
            <a:r>
              <a:rPr lang="en-US" sz="2800" dirty="0" smtClean="0"/>
              <a:t>- </a:t>
            </a:r>
            <a:r>
              <a:rPr lang="th-TH" sz="2800" dirty="0" smtClean="0"/>
              <a:t>ได้รับการตรวจสอบ (</a:t>
            </a:r>
            <a:r>
              <a:rPr lang="en-US" sz="2800" dirty="0" smtClean="0"/>
              <a:t>Verified)</a:t>
            </a:r>
          </a:p>
          <a:p>
            <a:r>
              <a:rPr lang="en-US" sz="2800" dirty="0" smtClean="0"/>
              <a:t>- </a:t>
            </a:r>
            <a:r>
              <a:rPr lang="th-TH" sz="2800" dirty="0" smtClean="0"/>
              <a:t>ได้รับการยืนยันว่าใช้การได้ (</a:t>
            </a:r>
            <a:r>
              <a:rPr lang="en-US" sz="2800" dirty="0" smtClean="0"/>
              <a:t>Validated)</a:t>
            </a:r>
          </a:p>
          <a:p>
            <a:r>
              <a:rPr lang="en-US" sz="2800" dirty="0" smtClean="0"/>
              <a:t>- </a:t>
            </a:r>
            <a:r>
              <a:rPr lang="th-TH" sz="2800" dirty="0" smtClean="0"/>
              <a:t>มีการวัดผล (</a:t>
            </a:r>
            <a:r>
              <a:rPr lang="en-US" sz="2800" dirty="0" smtClean="0"/>
              <a:t>Measured) </a:t>
            </a:r>
            <a:r>
              <a:rPr lang="th-TH" sz="2800" dirty="0" smtClean="0"/>
              <a:t>และสามารถปรับปรุงให้ดีขึ้นได้</a:t>
            </a:r>
            <a:endParaRPr lang="en-US" sz="2800" dirty="0"/>
          </a:p>
        </p:txBody>
      </p:sp>
    </p:spTree>
  </p:cSld>
  <p:clrMapOvr>
    <a:masterClrMapping/>
  </p:clrMapOvr>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en-US" b="1" dirty="0" smtClean="0">
                <a:solidFill>
                  <a:srgbClr val="0070C0"/>
                </a:solidFill>
              </a:rPr>
              <a:t>CMM </a:t>
            </a:r>
            <a:r>
              <a:rPr lang="th-TH" b="1" dirty="0" smtClean="0">
                <a:solidFill>
                  <a:srgbClr val="0070C0"/>
                </a:solidFill>
              </a:rPr>
              <a:t>มีประโยชน์อย่างไร</a:t>
            </a:r>
            <a:endParaRPr lang="en-US" dirty="0">
              <a:solidFill>
                <a:srgbClr val="0070C0"/>
              </a:solidFill>
            </a:endParaRPr>
          </a:p>
        </p:txBody>
      </p:sp>
      <p:sp>
        <p:nvSpPr>
          <p:cNvPr id="6" name="TextBox 5"/>
          <p:cNvSpPr txBox="1"/>
          <p:nvPr/>
        </p:nvSpPr>
        <p:spPr>
          <a:xfrm>
            <a:off x="467544" y="1042858"/>
            <a:ext cx="8424936" cy="3970318"/>
          </a:xfrm>
          <a:prstGeom prst="rect">
            <a:avLst/>
          </a:prstGeom>
          <a:noFill/>
        </p:spPr>
        <p:txBody>
          <a:bodyPr wrap="square" rtlCol="0">
            <a:spAutoFit/>
          </a:bodyPr>
          <a:lstStyle/>
          <a:p>
            <a:r>
              <a:rPr lang="th-TH" sz="2800" dirty="0" smtClean="0"/>
              <a:t>บริษัทหรือหน่วยงานซอฟต์แวร์ที่นำ </a:t>
            </a:r>
            <a:r>
              <a:rPr lang="en-US" sz="2800" dirty="0" smtClean="0"/>
              <a:t>CMM </a:t>
            </a:r>
            <a:r>
              <a:rPr lang="th-TH" sz="2800" dirty="0" smtClean="0"/>
              <a:t>มาใช้ จะพบว่าตนเองมีการทำงานที่เป็นระบบมากขึ้น การทำงานทุกอย่างมีร่องรอยหรือหลักฐาน ให้ตรวจสอบได้ง่ายขึ้นและสมบูรณ์มากขึ้น มีการจดบันทึกรายละเอียดระหว่างการทำงานมากขึ้น การเจรจากับลูกค้าก็มีการบันทึกเป็นหลักฐาน และมีการยืนยันทำความเข้าใจระหว่างกันมากขึ้น เมื่อเกิดปัญหาขึ้นก็สามารถจะตรวจสอบได้ว่า ปัญหามาจากใคร และสมควรแก้ไขอย่างไร</a:t>
            </a:r>
            <a:br>
              <a:rPr lang="th-TH" sz="2800" dirty="0" smtClean="0"/>
            </a:br>
            <a:endParaRPr lang="th-TH" sz="2800" dirty="0" smtClean="0"/>
          </a:p>
          <a:p>
            <a:r>
              <a:rPr lang="th-TH" sz="2800" b="1" dirty="0" smtClean="0">
                <a:solidFill>
                  <a:srgbClr val="7030A0"/>
                </a:solidFill>
              </a:rPr>
              <a:t>เมื่อบริษัททำงานอย่างเป็นระบบมากขึ้น โอกาสที่จะประสบผลสำเร็จในการทำงานก็มากขึ้น ชื่อเสียงของบริษัทก็จะดีขึ้น และเป็นโอกาสที่จะทำให้ได้รับงานมากขึ้นตามไปด้วย</a:t>
            </a:r>
          </a:p>
        </p:txBody>
      </p:sp>
    </p:spTree>
  </p:cSld>
  <p:clrMapOvr>
    <a:masterClrMapping/>
  </p:clrMapOvr>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en-US" b="1" dirty="0" smtClean="0">
                <a:solidFill>
                  <a:srgbClr val="0070C0"/>
                </a:solidFill>
              </a:rPr>
              <a:t>CMM </a:t>
            </a:r>
            <a:r>
              <a:rPr lang="th-TH" b="1" dirty="0" smtClean="0">
                <a:solidFill>
                  <a:srgbClr val="0070C0"/>
                </a:solidFill>
              </a:rPr>
              <a:t>มีประโยชน์อย่างไร</a:t>
            </a:r>
            <a:endParaRPr lang="en-US" dirty="0">
              <a:solidFill>
                <a:srgbClr val="0070C0"/>
              </a:solidFill>
            </a:endParaRPr>
          </a:p>
        </p:txBody>
      </p:sp>
      <p:sp>
        <p:nvSpPr>
          <p:cNvPr id="6" name="TextBox 5"/>
          <p:cNvSpPr txBox="1"/>
          <p:nvPr/>
        </p:nvSpPr>
        <p:spPr>
          <a:xfrm>
            <a:off x="539552" y="836712"/>
            <a:ext cx="8424936" cy="6124754"/>
          </a:xfrm>
          <a:prstGeom prst="rect">
            <a:avLst/>
          </a:prstGeom>
          <a:noFill/>
        </p:spPr>
        <p:txBody>
          <a:bodyPr wrap="square" rtlCol="0">
            <a:spAutoFit/>
          </a:bodyPr>
          <a:lstStyle/>
          <a:p>
            <a:r>
              <a:rPr lang="th-TH" sz="2800" dirty="0" smtClean="0"/>
              <a:t>ในระดับประเทศนั้น ผู้บริหารเห็นว่าอุตสาหกรรมซอฟต์แวร์น่าจะเติบโตสูงได้ ลำพังการพัฒนาซอฟต์แวร์สำหรับใช้ในประเทศก็มีความต้องการสูงอยู่แล้ว แต่ความต้องการซอฟต์แวร์ระดับโลกก็ยังมีอีกมาก หากไทยสามารถพัฒนาบริษัทซอฟต์แวร์ไทย ให้มีวุฒิภาวะความสามารถมากขึ้น ก็จะสามารถรับงานจากต่างประเทศ และทำรายได้เข้าประเทศได้อีกมาก แต่การที่จะทำเช่นนั้นได้ เราจะต้องสามารถยืนยันให้ลูกค้าทราบได้ว่า บริษัทซอฟต์แวร์ไทยมีวุฒิภาวะความสามารถสูงพอ นั่นทำให้ผู้บริหารเห็นว่าไทยน่าจะส่งเสริมให้มีการนำ </a:t>
            </a:r>
            <a:r>
              <a:rPr lang="en-US" sz="2800" dirty="0" smtClean="0"/>
              <a:t>CMM </a:t>
            </a:r>
            <a:r>
              <a:rPr lang="th-TH" sz="2800" dirty="0" smtClean="0"/>
              <a:t>มาใช้ในการวัดวุฒิภาวะความสามารถของบริษัท และหน่วยงานกันมากขึ้น</a:t>
            </a:r>
            <a:br>
              <a:rPr lang="th-TH" sz="2800" dirty="0" smtClean="0"/>
            </a:br>
            <a:endParaRPr lang="th-TH" sz="2800" dirty="0" smtClean="0"/>
          </a:p>
          <a:p>
            <a:r>
              <a:rPr lang="th-TH" sz="2800" dirty="0" smtClean="0">
                <a:solidFill>
                  <a:schemeClr val="accent6">
                    <a:lumMod val="50000"/>
                  </a:schemeClr>
                </a:solidFill>
              </a:rPr>
              <a:t>ประโยชน์ที่สำคัญก็คือ บริษัทจะมีวัฒนธรรมการทำงานที่เป็นแบบเดียวกัน มีวิธีการปฏิบัติที่เป็นมาตรฐานแต่ก็ยืดหยุ่น เพราะจะแสวงหากลยุทธ์ในการปรับตัวให้เข้ากับความเปลี่ยนแปลงได้ตลอดเวลา ผู้บริหารเห็นสภาพการทำงานของโครงการ ที่มีลักษณะเป็นนามธรรมได้อย่างชัดเจน สามารถแก้ปัญหาที่เกิดขึ้นแล้วได้อย่างมีประสิทธิภาพ และสามารถเตรียมตัวแก้ปัญหาที่อาจจะเกิดในอนาคตได้เป็นอย่างดีด้วย</a:t>
            </a:r>
            <a:endParaRPr lang="en-US" sz="2800" dirty="0">
              <a:solidFill>
                <a:schemeClr val="accent6">
                  <a:lumMod val="50000"/>
                </a:schemeClr>
              </a:solidFill>
            </a:endParaRPr>
          </a:p>
        </p:txBody>
      </p:sp>
    </p:spTree>
  </p:cSld>
  <p:clrMapOvr>
    <a:masterClrMapping/>
  </p:clrMapOvr>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การทำงานตามแบบ </a:t>
            </a:r>
            <a:r>
              <a:rPr lang="en-US" b="1" dirty="0" smtClean="0">
                <a:solidFill>
                  <a:srgbClr val="0070C0"/>
                </a:solidFill>
              </a:rPr>
              <a:t>CMM </a:t>
            </a:r>
            <a:r>
              <a:rPr lang="th-TH" b="1" dirty="0" smtClean="0">
                <a:solidFill>
                  <a:srgbClr val="0070C0"/>
                </a:solidFill>
              </a:rPr>
              <a:t>ต้องทำเอกสารมากขึ้น แต่นักคอมพิวเตอร์ไม่ใคร่อยากเขียนเอกสาร ควรจะแก้ไขอย่างไร</a:t>
            </a:r>
            <a:endParaRPr lang="en-US" dirty="0">
              <a:solidFill>
                <a:srgbClr val="0070C0"/>
              </a:solidFill>
            </a:endParaRPr>
          </a:p>
        </p:txBody>
      </p:sp>
      <p:sp>
        <p:nvSpPr>
          <p:cNvPr id="6" name="TextBox 5"/>
          <p:cNvSpPr txBox="1"/>
          <p:nvPr/>
        </p:nvSpPr>
        <p:spPr>
          <a:xfrm>
            <a:off x="467544" y="1622405"/>
            <a:ext cx="8424936" cy="4832092"/>
          </a:xfrm>
          <a:prstGeom prst="rect">
            <a:avLst/>
          </a:prstGeom>
          <a:noFill/>
        </p:spPr>
        <p:txBody>
          <a:bodyPr wrap="square" rtlCol="0">
            <a:spAutoFit/>
          </a:bodyPr>
          <a:lstStyle/>
          <a:p>
            <a:r>
              <a:rPr lang="th-TH" sz="2800" b="1" dirty="0" smtClean="0">
                <a:solidFill>
                  <a:schemeClr val="accent2">
                    <a:lumMod val="75000"/>
                  </a:schemeClr>
                </a:solidFill>
              </a:rPr>
              <a:t>การทำเอกสาร (</a:t>
            </a:r>
            <a:r>
              <a:rPr lang="en-US" sz="2800" b="1" dirty="0" smtClean="0">
                <a:solidFill>
                  <a:schemeClr val="accent2">
                    <a:lumMod val="75000"/>
                  </a:schemeClr>
                </a:solidFill>
              </a:rPr>
              <a:t>document) </a:t>
            </a:r>
            <a:r>
              <a:rPr lang="th-TH" sz="2800" dirty="0" smtClean="0"/>
              <a:t>ในการพัฒนาซอฟต์แวร์นั้นเป็นปัญหาใหญ่ไม่เฉพาะต่อนักซอฟต์แวร์ไทยเท่านั้น แต่เป็นปัญหาของโลก อย่างไรก็ตามสำหรับนักซอฟต์แวร์ไทยแล้วยิ่งเป็นปัญหามากขึ้น เพราะนักซอฟต์แวร์ไทยไม่ค่อยถนัดการเขียนเอกสารเป็นภาษาอังกฤษนัก อย่างไรก็ตาม </a:t>
            </a:r>
            <a:r>
              <a:rPr lang="en-US" sz="2800" dirty="0" smtClean="0"/>
              <a:t>CMM </a:t>
            </a:r>
            <a:r>
              <a:rPr lang="th-TH" sz="2800" dirty="0" smtClean="0"/>
              <a:t>ไม่ได้กำหนดว่าการเขียนเอกสารจะต้องเป็นภาษาอังกฤษ ขอให้เขียนเป็นเอกสารก็เพียงพอ</a:t>
            </a:r>
          </a:p>
          <a:p>
            <a:r>
              <a:rPr lang="th-TH" sz="2800" dirty="0" smtClean="0"/>
              <a:t/>
            </a:r>
            <a:br>
              <a:rPr lang="th-TH" sz="2800" dirty="0" smtClean="0"/>
            </a:br>
            <a:r>
              <a:rPr lang="th-TH" sz="2800" dirty="0" smtClean="0"/>
              <a:t>ควรทำความเข้าใจในเรื่องเอกสารนี้ว่าเหมือนกับการทำสัญญายืมเงิน หากเราไปยืมเงินคนอื่นเพียงเล็กน้อยก็คงไม่จำเป็นที่จะต้องเขียนเป็นสัญญายืมเงิน แต่ถ้าเป็นจำนวนมากคนให้ยืมก็ย่อมต้องการให้คนยืมเซ็นนามในสัญญาไว้เป็นหลักฐาน จะได้นำมาใช้เรียกร้องขอเงินคืนได้ในภายหลัง หากไม่ได้เซ็นสัญญาระหว่างกันเลย ก็คงจะกลายเป็นเรื่องพิพาทที่ยุ่งยากแก่การไกล่เกลี่ยให้พอใจกันทั้งสองฝ่าย</a:t>
            </a:r>
            <a:endParaRPr lang="en-US" sz="2800" dirty="0"/>
          </a:p>
        </p:txBody>
      </p:sp>
    </p:spTree>
  </p:cSld>
  <p:clrMapOvr>
    <a:masterClrMapping/>
  </p:clrMapOvr>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การทำงานตามแบบ </a:t>
            </a:r>
            <a:r>
              <a:rPr lang="en-US" b="1" dirty="0" smtClean="0">
                <a:solidFill>
                  <a:srgbClr val="0070C0"/>
                </a:solidFill>
              </a:rPr>
              <a:t>CMM </a:t>
            </a:r>
            <a:r>
              <a:rPr lang="th-TH" b="1" dirty="0" smtClean="0">
                <a:solidFill>
                  <a:srgbClr val="0070C0"/>
                </a:solidFill>
              </a:rPr>
              <a:t>ต้องทำเอกสารมากขึ้น แต่นักคอมพิวเตอร์ไม่ใคร่อยากเขียนเอกสาร ควรจะแก้ไขอย่างไร</a:t>
            </a:r>
            <a:endParaRPr lang="en-US" dirty="0">
              <a:solidFill>
                <a:srgbClr val="0070C0"/>
              </a:solidFill>
            </a:endParaRPr>
          </a:p>
        </p:txBody>
      </p:sp>
      <p:sp>
        <p:nvSpPr>
          <p:cNvPr id="6" name="TextBox 5"/>
          <p:cNvSpPr txBox="1"/>
          <p:nvPr/>
        </p:nvSpPr>
        <p:spPr>
          <a:xfrm>
            <a:off x="467544" y="1340768"/>
            <a:ext cx="8424936" cy="4401205"/>
          </a:xfrm>
          <a:prstGeom prst="rect">
            <a:avLst/>
          </a:prstGeom>
          <a:noFill/>
        </p:spPr>
        <p:txBody>
          <a:bodyPr wrap="square" rtlCol="0">
            <a:spAutoFit/>
          </a:bodyPr>
          <a:lstStyle/>
          <a:p>
            <a:r>
              <a:rPr lang="th-TH" sz="2800" dirty="0" smtClean="0"/>
              <a:t>การพัฒนาซอฟต์แวร์ให้ลูกค้าก็มีลักษณะเหมือนกับการยืมเงิน ต้องเขียนรายละเอียดให้ชัดเจนว่าลูกค้าต้องการอะไร บริษัทจะทำอะไรให้บ้าง จะทำเสร็จเมื่อไร หากมีการแก้ไขเปลี่ยนแปลงข้อกำหนดจะทำอย่างไร ฯลฯ</a:t>
            </a:r>
            <a:br>
              <a:rPr lang="th-TH" sz="2800" dirty="0" smtClean="0"/>
            </a:br>
            <a:endParaRPr lang="th-TH" sz="2800" dirty="0" smtClean="0"/>
          </a:p>
          <a:p>
            <a:r>
              <a:rPr lang="th-TH" sz="2800" dirty="0" smtClean="0"/>
              <a:t>ในเมื่อการทำเอกสารมีความสำคัญเช่นนี้ บริษัทหรือหน่วยงาน ก็จะต้องอธิบายให้นักซอฟต์แวร์ของตนเข้าใจ และต้องให้เขียนเอกสารที่เกี่ยวข้องให้ครบ หากไม่จัดทำก็ถือว่าทำงานไม่มีประสิทธิภาพหรือย่อหย่อน</a:t>
            </a:r>
            <a:br>
              <a:rPr lang="th-TH" sz="2800" dirty="0" smtClean="0"/>
            </a:br>
            <a:endParaRPr lang="th-TH" sz="2800" dirty="0" smtClean="0"/>
          </a:p>
          <a:p>
            <a:r>
              <a:rPr lang="th-TH" sz="2800" b="1" dirty="0" smtClean="0">
                <a:solidFill>
                  <a:srgbClr val="7030A0"/>
                </a:solidFill>
              </a:rPr>
              <a:t>วิธีหนึ่งที่ช่วยให้การทำเอกสารง่ายขึ้น คือจัดทำแบบฟอร์มเอกสารให้กรอกหรือเติมรายละเอียดได้ง่ายขึ้น เรื่องนี้แต่ละบริษัทต้องคิดขึ้นเอง</a:t>
            </a:r>
            <a:endParaRPr lang="en-US" sz="2800" dirty="0"/>
          </a:p>
        </p:txBody>
      </p:sp>
    </p:spTree>
  </p:cSld>
  <p:clrMapOvr>
    <a:masterClrMapping/>
  </p:clrMapOvr>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เอกสารที่ต้องจัดเตรียมมีอะไรบ้าง</a:t>
            </a:r>
            <a:endParaRPr lang="en-US" dirty="0">
              <a:solidFill>
                <a:srgbClr val="0070C0"/>
              </a:solidFill>
            </a:endParaRPr>
          </a:p>
        </p:txBody>
      </p:sp>
      <p:sp>
        <p:nvSpPr>
          <p:cNvPr id="6" name="TextBox 5"/>
          <p:cNvSpPr txBox="1"/>
          <p:nvPr/>
        </p:nvSpPr>
        <p:spPr>
          <a:xfrm>
            <a:off x="395536" y="908720"/>
            <a:ext cx="8424936" cy="4401205"/>
          </a:xfrm>
          <a:prstGeom prst="rect">
            <a:avLst/>
          </a:prstGeom>
          <a:noFill/>
        </p:spPr>
        <p:txBody>
          <a:bodyPr wrap="square" rtlCol="0">
            <a:spAutoFit/>
          </a:bodyPr>
          <a:lstStyle/>
          <a:p>
            <a:r>
              <a:rPr lang="th-TH" sz="2800" dirty="0" smtClean="0"/>
              <a:t>จำนวนเอกสารที่ต้องจัดเตรียมมีมากด้วยกัน และแค่ละบริษัทก็อาจจะคิดแบบฟอร์มเอกสารออกมาได้ต่างกัน อย่างไรก็ตามโดยทั่วไปอาจกล่าวได้ว่า เอกสารที่ควรจัดเตรียมประกอบด้วย</a:t>
            </a:r>
            <a:br>
              <a:rPr lang="th-TH" sz="2800" dirty="0" smtClean="0"/>
            </a:br>
            <a:endParaRPr lang="th-TH" sz="2800" dirty="0" smtClean="0">
              <a:solidFill>
                <a:srgbClr val="7030A0"/>
              </a:solidFill>
            </a:endParaRPr>
          </a:p>
          <a:p>
            <a:r>
              <a:rPr lang="en-US" sz="2800" dirty="0" smtClean="0">
                <a:solidFill>
                  <a:srgbClr val="7030A0"/>
                </a:solidFill>
              </a:rPr>
              <a:t>- </a:t>
            </a:r>
            <a:r>
              <a:rPr lang="th-TH" sz="2800" b="1" dirty="0" smtClean="0">
                <a:solidFill>
                  <a:srgbClr val="7030A0"/>
                </a:solidFill>
              </a:rPr>
              <a:t>เอกสารระดับองค์กร (</a:t>
            </a:r>
            <a:r>
              <a:rPr lang="en-US" sz="2800" b="1" dirty="0" smtClean="0">
                <a:solidFill>
                  <a:srgbClr val="7030A0"/>
                </a:solidFill>
              </a:rPr>
              <a:t>Organization Level) </a:t>
            </a:r>
            <a:r>
              <a:rPr lang="th-TH" sz="2800" dirty="0" smtClean="0"/>
              <a:t>เป็นเอกสารที่ประกาศแสดงเจตจำนงของผู้บริหารระดับสูงที่มุ่งมั่นจะเข้าสู่ระบบคุณภาพ หรือเข้าถึงระดับวุฒิภาวะที่สูงขึ้น ประกาศการสนับสนุนการทำงานแบบ </a:t>
            </a:r>
            <a:r>
              <a:rPr lang="en-US" sz="2800" dirty="0" smtClean="0"/>
              <a:t>CMM </a:t>
            </a:r>
            <a:r>
              <a:rPr lang="th-TH" sz="2800" dirty="0" smtClean="0"/>
              <a:t>ประกาศแนวทางการดำเนินงานต่าง ๆ ตลอดจน ประกาศว่าผู้บริหารระดับสูงพร้อมจะเป็นผู้ดำเนินการตามแนวทางนั้นด้วย โดยกว้างก็คือนโยบายที่ผู้อยู่ในฝ่ายพัฒนาระบบทุกคนควรจะต้องทราบ เข้าใจ และนำไปใช้ได้</a:t>
            </a:r>
          </a:p>
        </p:txBody>
      </p:sp>
    </p:spTree>
  </p:cSld>
  <p:clrMapOvr>
    <a:masterClrMapping/>
  </p:clrMapOvr>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เอกสารที่ต้องจัดเตรียมมีอะไรบ้าง</a:t>
            </a:r>
            <a:endParaRPr lang="en-US" dirty="0">
              <a:solidFill>
                <a:srgbClr val="0070C0"/>
              </a:solidFill>
            </a:endParaRPr>
          </a:p>
        </p:txBody>
      </p:sp>
      <p:sp>
        <p:nvSpPr>
          <p:cNvPr id="6" name="TextBox 5"/>
          <p:cNvSpPr txBox="1"/>
          <p:nvPr/>
        </p:nvSpPr>
        <p:spPr>
          <a:xfrm>
            <a:off x="395536" y="908720"/>
            <a:ext cx="8424936" cy="5693866"/>
          </a:xfrm>
          <a:prstGeom prst="rect">
            <a:avLst/>
          </a:prstGeom>
          <a:noFill/>
        </p:spPr>
        <p:txBody>
          <a:bodyPr wrap="square" rtlCol="0">
            <a:spAutoFit/>
          </a:bodyPr>
          <a:lstStyle/>
          <a:p>
            <a:r>
              <a:rPr lang="en-US" sz="2800" dirty="0" smtClean="0">
                <a:solidFill>
                  <a:srgbClr val="7030A0"/>
                </a:solidFill>
              </a:rPr>
              <a:t>- </a:t>
            </a:r>
            <a:r>
              <a:rPr lang="th-TH" sz="2800" b="1" dirty="0" smtClean="0">
                <a:solidFill>
                  <a:srgbClr val="7030A0"/>
                </a:solidFill>
              </a:rPr>
              <a:t>เอกสารระดับโครงการ (</a:t>
            </a:r>
            <a:r>
              <a:rPr lang="en-US" sz="2800" b="1" dirty="0" smtClean="0">
                <a:solidFill>
                  <a:srgbClr val="7030A0"/>
                </a:solidFill>
              </a:rPr>
              <a:t>Project Level) </a:t>
            </a:r>
            <a:r>
              <a:rPr lang="th-TH" sz="2800" dirty="0" smtClean="0"/>
              <a:t>เป็นเอกสารที่เกี่ยวข้องกับการดำเนินงานโครงการต่าง ๆ นับรวมตั้งแต่การประกาศแต่งตั้งหัวหน้าโครงการ เอกสารที่ใช้ในการติดต่อสื่อสารระหว่างทีมงานด้วยกันเอง สื่อสารกับลูกค้าหรือผู้ใช้ระบบ เอกสารการจัดประชุมทั้งภายนอกและภายในโครงการ แผนงานด้านต่าง ๆ อาทิแผนงานโครงการ แผนงานตรวจสอบประกันคุณภาพ แผนงานจัดการรูปลักษณ์ (</a:t>
            </a:r>
            <a:r>
              <a:rPr lang="en-US" sz="2800" dirty="0" smtClean="0"/>
              <a:t>configuration management) </a:t>
            </a:r>
            <a:r>
              <a:rPr lang="th-TH" sz="2800" dirty="0" smtClean="0"/>
              <a:t>แผนงานทดสอบ จดหมายยืนยันติดต่อ ฯลฯ</a:t>
            </a:r>
            <a:r>
              <a:rPr lang="en-US" sz="2800" dirty="0" smtClean="0"/>
              <a:t/>
            </a:r>
            <a:br>
              <a:rPr lang="en-US" sz="2800" dirty="0" smtClean="0"/>
            </a:br>
            <a:endParaRPr lang="th-TH" sz="2800" dirty="0" smtClean="0"/>
          </a:p>
          <a:p>
            <a:r>
              <a:rPr lang="en-US" sz="2800" b="1" dirty="0" smtClean="0">
                <a:solidFill>
                  <a:srgbClr val="7030A0"/>
                </a:solidFill>
              </a:rPr>
              <a:t>- </a:t>
            </a:r>
            <a:r>
              <a:rPr lang="th-TH" sz="2800" b="1" dirty="0" smtClean="0">
                <a:solidFill>
                  <a:srgbClr val="7030A0"/>
                </a:solidFill>
              </a:rPr>
              <a:t>เอกสารที่เกี่ยวกับการดำเนินการ (</a:t>
            </a:r>
            <a:r>
              <a:rPr lang="en-US" sz="2800" b="1" dirty="0" smtClean="0">
                <a:solidFill>
                  <a:srgbClr val="7030A0"/>
                </a:solidFill>
              </a:rPr>
              <a:t>Implementation Level) </a:t>
            </a:r>
            <a:r>
              <a:rPr lang="th-TH" sz="2800" dirty="0" smtClean="0"/>
              <a:t>เป็นเอกสารที่เกี่ยวข้องกับกิจกรรมต่าง ๆ ที่ทำแต่ละวันในแต่ละโครงการ เช่น ไดอะแกรมที่ได้จากการวิเคราะห์ระบบ เอกสารการออกแบบระบบ ข้อมูลทดสอบ ผลการทดสอบ การวัดผลและติดตามการทำงานแต่ละวันหรือสัปดาห์ </a:t>
            </a:r>
          </a:p>
          <a:p>
            <a:endParaRPr lang="en-US" sz="2800" dirty="0"/>
          </a:p>
        </p:txBody>
      </p:sp>
    </p:spTree>
  </p:cSld>
  <p:clrMapOvr>
    <a:masterClrMapping/>
  </p:clrMapOvr>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เอกสารสำหรับงานโครงการมีความสำคัญอย่างไร ไม่จัดทำขึ้นได้ไหม</a:t>
            </a:r>
            <a:endParaRPr lang="en-US" dirty="0">
              <a:solidFill>
                <a:srgbClr val="0070C0"/>
              </a:solidFill>
            </a:endParaRPr>
          </a:p>
        </p:txBody>
      </p:sp>
      <p:sp>
        <p:nvSpPr>
          <p:cNvPr id="6" name="TextBox 5"/>
          <p:cNvSpPr txBox="1"/>
          <p:nvPr/>
        </p:nvSpPr>
        <p:spPr>
          <a:xfrm>
            <a:off x="395536" y="1404059"/>
            <a:ext cx="8424936" cy="5262979"/>
          </a:xfrm>
          <a:prstGeom prst="rect">
            <a:avLst/>
          </a:prstGeom>
          <a:noFill/>
        </p:spPr>
        <p:txBody>
          <a:bodyPr wrap="square" rtlCol="0">
            <a:spAutoFit/>
          </a:bodyPr>
          <a:lstStyle/>
          <a:p>
            <a:r>
              <a:rPr lang="th-TH" sz="2800" dirty="0" smtClean="0"/>
              <a:t>เอกสารต่าง ๆ ที่กล่าวถึงข้างต้นนั้นเป็นหลักฐานสำคัญยิ่งที่แสดงว่า บริษัทหรือหน่วยงานทำงานอย่างเป็นระบบมากน้อยแค่ไหน หากไม่มีเอกสารกำกับ ทีมงานก็ไม่ทราบว่าอะไรคือตัวเนื้องานที่จะต้องจัดทำขึ้น </a:t>
            </a:r>
            <a:r>
              <a:rPr lang="th-TH" sz="2800" b="1" dirty="0" smtClean="0">
                <a:solidFill>
                  <a:srgbClr val="7030A0"/>
                </a:solidFill>
              </a:rPr>
              <a:t>เนื้องานนี้เราเรียกว่า </a:t>
            </a:r>
            <a:r>
              <a:rPr lang="en-US" sz="2800" b="1" dirty="0" smtClean="0">
                <a:solidFill>
                  <a:srgbClr val="7030A0"/>
                </a:solidFill>
              </a:rPr>
              <a:t>Statement of Work (SOW) </a:t>
            </a:r>
            <a:r>
              <a:rPr lang="th-TH" sz="2800" dirty="0" smtClean="0"/>
              <a:t>และจะต้องจัดทำขึ้นเพื่อใช้ในการกำกับงานพัฒนาระบบให้ได้ผลลัพธ์ตามที่ต้องการ การติดต่อสื่อสารกับลูกค้าหรือผู้ใช้ก็เช่นกัน </a:t>
            </a:r>
            <a:r>
              <a:rPr lang="en-US" sz="2800" dirty="0" smtClean="0"/>
              <a:t/>
            </a:r>
            <a:br>
              <a:rPr lang="en-US" sz="2800" dirty="0" smtClean="0"/>
            </a:br>
            <a:r>
              <a:rPr lang="en-US" sz="2800" dirty="0" smtClean="0"/>
              <a:t/>
            </a:r>
            <a:br>
              <a:rPr lang="en-US" sz="2800" dirty="0" smtClean="0"/>
            </a:br>
            <a:r>
              <a:rPr lang="th-TH" sz="2800" b="1" dirty="0" smtClean="0">
                <a:solidFill>
                  <a:schemeClr val="accent6">
                    <a:lumMod val="75000"/>
                  </a:schemeClr>
                </a:solidFill>
              </a:rPr>
              <a:t>เรามักจะมีปัญหาสำคัญในเรื่องการโต้แย้งว่าเราจะทำอะไร และลูกค้าต้องการทำอะไรอยู่เสมอ นั่นเป็นเพราะความไม่เข้าใจกันระหว่างการสื่อสารพูดคุย ดังนั้นหากได้เขียนเรื่องที่ตกลงกันไว้เป็นเอกสารชัดเจน ปัญหานี้ก็จะผ่อนคลายลง เหลือเพียงแต่ทีมงานจะต้องทำให้ลูกค้าเข้าใจกระบวนการและต้องยอมรับเอกสารที่จัดทำขึ้นเท่านั้น</a:t>
            </a:r>
          </a:p>
          <a:p>
            <a:endParaRPr lang="en-US" sz="2800" dirty="0"/>
          </a:p>
        </p:txBody>
      </p:sp>
    </p:spTree>
  </p:cSld>
  <p:clrMapOvr>
    <a:masterClrMapping/>
  </p:clrMapOvr>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เอกสารสำหรับงานโครงการมีความสำคัญอย่างไร ไม่จัดทำขึ้นได้ไหม</a:t>
            </a:r>
            <a:endParaRPr lang="en-US" dirty="0">
              <a:solidFill>
                <a:srgbClr val="0070C0"/>
              </a:solidFill>
            </a:endParaRPr>
          </a:p>
        </p:txBody>
      </p:sp>
      <p:sp>
        <p:nvSpPr>
          <p:cNvPr id="6" name="TextBox 5"/>
          <p:cNvSpPr txBox="1"/>
          <p:nvPr/>
        </p:nvSpPr>
        <p:spPr>
          <a:xfrm>
            <a:off x="395536" y="1262365"/>
            <a:ext cx="8424936" cy="5262979"/>
          </a:xfrm>
          <a:prstGeom prst="rect">
            <a:avLst/>
          </a:prstGeom>
          <a:noFill/>
        </p:spPr>
        <p:txBody>
          <a:bodyPr wrap="square" rtlCol="0">
            <a:spAutoFit/>
          </a:bodyPr>
          <a:lstStyle/>
          <a:p>
            <a:r>
              <a:rPr lang="th-TH" sz="2800" dirty="0" smtClean="0">
                <a:solidFill>
                  <a:schemeClr val="accent6">
                    <a:lumMod val="75000"/>
                  </a:schemeClr>
                </a:solidFill>
              </a:rPr>
              <a:t>ในการประเมินระดับวุฒิความสามารถของบริษัทนั้น ผู้ประเมินจะขอดูเอกสารว่ามีหรือไม่ และเอกสารนั้นมีเนื้อหาอะไร ส่วนที่เป็นเนื้อหานี้ไม่ได้ดูว่าทำถูกหรือผิด แต่ดูว่าได้ทำไปถูกต้องตามหลักการหรือไม่</a:t>
            </a:r>
            <a:r>
              <a:rPr lang="th-TH" sz="2800" dirty="0" smtClean="0"/>
              <a:t> เช่นในการวางแผนงานโครงการนั้น จำเป็นจะต้องบันทึกไว้ด้วยว่า การที่กำหนดให้ใช้เวลาออกแบบซอฟต์แวร์รวม 8 </a:t>
            </a:r>
            <a:r>
              <a:rPr lang="en-US" sz="2800" dirty="0" err="1" smtClean="0"/>
              <a:t>manmonths</a:t>
            </a:r>
            <a:r>
              <a:rPr lang="en-US" sz="2800" dirty="0" smtClean="0"/>
              <a:t> </a:t>
            </a:r>
            <a:r>
              <a:rPr lang="th-TH" sz="2800" dirty="0" smtClean="0"/>
              <a:t>นั้น ได้มาอย่างไร ถ้ากำหนดขึ้นลอย ๆ โดยไม่มีที่มาที่ไปก็ไม่ใช่การทำงานที่มีวุฒิภาวะ</a:t>
            </a:r>
            <a:r>
              <a:rPr lang="en-US" sz="2800" dirty="0" smtClean="0"/>
              <a:t/>
            </a:r>
            <a:br>
              <a:rPr lang="en-US" sz="2800" dirty="0" smtClean="0"/>
            </a:br>
            <a:endParaRPr lang="th-TH" sz="2800" dirty="0" smtClean="0"/>
          </a:p>
          <a:p>
            <a:r>
              <a:rPr lang="th-TH" sz="2800" dirty="0" smtClean="0"/>
              <a:t>ในด้านการทำงานประจำวันก็เช่นกัน หัวหน้าโครงการจะต้องบันทึกการสั่งงานและติดตามผลเอาไว้อย่างเป็นระบบ โดยเฉพาะ </a:t>
            </a:r>
            <a:r>
              <a:rPr lang="en-US" sz="2800" dirty="0" smtClean="0"/>
              <a:t>Key Process Area </a:t>
            </a:r>
            <a:r>
              <a:rPr lang="th-TH" sz="2800" dirty="0" smtClean="0"/>
              <a:t>ที่สำคัญอย่างหนึ่งของระดับ 2 ก็คือ </a:t>
            </a:r>
            <a:r>
              <a:rPr lang="en-US" sz="2800" dirty="0" smtClean="0"/>
              <a:t>Software Process Tracking and Oversight </a:t>
            </a:r>
            <a:r>
              <a:rPr lang="th-TH" sz="2800" dirty="0" smtClean="0"/>
              <a:t>ดังนั้นหากไม่จัดทำเป็นเอกสารไว้ให้ตรวจสอบ ก็จะบอกไม่ได้ว่าได้ทำงานถูกต้องหรือไม่</a:t>
            </a:r>
          </a:p>
          <a:p>
            <a:r>
              <a:rPr lang="th-TH" sz="2800" b="1" dirty="0" smtClean="0">
                <a:solidFill>
                  <a:srgbClr val="7030A0"/>
                </a:solidFill>
              </a:rPr>
              <a:t>ด้วยเหตุนี้เองจึงสรุปได้ว่า เอกสารต่าง ๆ เป็นเรื่องจำเป็นมาก และจะต้องจัดทำขึ้นให้ครบถ้วนตามหลักการ ไม่จัดทำไม่ได้</a:t>
            </a:r>
            <a:endParaRPr lang="en-US" sz="2800" dirty="0"/>
          </a:p>
        </p:txBody>
      </p:sp>
    </p:spTree>
  </p:cSld>
  <p:clrMapOvr>
    <a:masterClrMapping/>
  </p:clrMapOvr>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หัวใจของ </a:t>
            </a:r>
            <a:r>
              <a:rPr lang="en-US" b="1" dirty="0" smtClean="0">
                <a:solidFill>
                  <a:srgbClr val="0070C0"/>
                </a:solidFill>
              </a:rPr>
              <a:t>CMM </a:t>
            </a:r>
            <a:r>
              <a:rPr lang="th-TH" b="1" dirty="0" smtClean="0">
                <a:solidFill>
                  <a:srgbClr val="0070C0"/>
                </a:solidFill>
              </a:rPr>
              <a:t>ระดับ 2 อยู่ที่ไหน</a:t>
            </a:r>
            <a:endParaRPr lang="en-US" dirty="0">
              <a:solidFill>
                <a:srgbClr val="0070C0"/>
              </a:solidFill>
            </a:endParaRPr>
          </a:p>
        </p:txBody>
      </p:sp>
      <p:sp>
        <p:nvSpPr>
          <p:cNvPr id="6" name="TextBox 5"/>
          <p:cNvSpPr txBox="1"/>
          <p:nvPr/>
        </p:nvSpPr>
        <p:spPr>
          <a:xfrm>
            <a:off x="395536" y="1262365"/>
            <a:ext cx="8424936" cy="4401205"/>
          </a:xfrm>
          <a:prstGeom prst="rect">
            <a:avLst/>
          </a:prstGeom>
          <a:noFill/>
        </p:spPr>
        <p:txBody>
          <a:bodyPr wrap="square" rtlCol="0">
            <a:spAutoFit/>
          </a:bodyPr>
          <a:lstStyle/>
          <a:p>
            <a:r>
              <a:rPr lang="en-US" sz="2800" dirty="0" smtClean="0"/>
              <a:t>CMM </a:t>
            </a:r>
            <a:r>
              <a:rPr lang="th-TH" sz="2800" dirty="0" smtClean="0"/>
              <a:t>ระดับ 2 มี </a:t>
            </a:r>
            <a:r>
              <a:rPr lang="en-US" sz="2800" dirty="0" smtClean="0"/>
              <a:t>KPA </a:t>
            </a:r>
            <a:r>
              <a:rPr lang="th-TH" sz="2800" dirty="0" smtClean="0"/>
              <a:t>ที่จะต้องทำให้เป็นไปตามข้อกำหนดของ </a:t>
            </a:r>
            <a:r>
              <a:rPr lang="en-US" sz="2800" dirty="0" smtClean="0"/>
              <a:t>CMM </a:t>
            </a:r>
            <a:r>
              <a:rPr lang="th-TH" sz="2800" dirty="0" smtClean="0"/>
              <a:t>อยู่ด้วยกัน 6 เรื่อง คือ</a:t>
            </a:r>
            <a:r>
              <a:rPr lang="en-US" sz="2800" dirty="0" smtClean="0"/>
              <a:t/>
            </a:r>
            <a:br>
              <a:rPr lang="en-US" sz="2800" dirty="0" smtClean="0"/>
            </a:br>
            <a:endParaRPr lang="th-TH" sz="2800" dirty="0" smtClean="0"/>
          </a:p>
          <a:p>
            <a:r>
              <a:rPr lang="en-US" sz="2800" dirty="0" smtClean="0"/>
              <a:t>- Requirements Management</a:t>
            </a:r>
          </a:p>
          <a:p>
            <a:r>
              <a:rPr lang="en-US" sz="2800" dirty="0" smtClean="0"/>
              <a:t>- Software Project Planning</a:t>
            </a:r>
          </a:p>
          <a:p>
            <a:r>
              <a:rPr lang="en-US" sz="2800" dirty="0" smtClean="0"/>
              <a:t>- Software Project Tracking and Control</a:t>
            </a:r>
          </a:p>
          <a:p>
            <a:r>
              <a:rPr lang="en-US" sz="2800" dirty="0" smtClean="0"/>
              <a:t>- Software Subcontract Management</a:t>
            </a:r>
          </a:p>
          <a:p>
            <a:r>
              <a:rPr lang="en-US" sz="2800" dirty="0" smtClean="0"/>
              <a:t>- Software Quality Assurance</a:t>
            </a:r>
          </a:p>
          <a:p>
            <a:r>
              <a:rPr lang="en-US" sz="2800" dirty="0" smtClean="0"/>
              <a:t>- Software Configuration Management</a:t>
            </a:r>
          </a:p>
          <a:p>
            <a:endParaRPr lang="en-US" sz="2800" dirty="0"/>
          </a:p>
        </p:txBody>
      </p:sp>
    </p:spTree>
  </p:cSld>
  <p:clrMapOvr>
    <a:masterClrMapping/>
  </p:clrMapOvr>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หัวใจของ </a:t>
            </a:r>
            <a:r>
              <a:rPr lang="en-US" b="1" dirty="0" smtClean="0">
                <a:solidFill>
                  <a:srgbClr val="0070C0"/>
                </a:solidFill>
              </a:rPr>
              <a:t>CMM </a:t>
            </a:r>
            <a:r>
              <a:rPr lang="th-TH" b="1" dirty="0" smtClean="0">
                <a:solidFill>
                  <a:srgbClr val="0070C0"/>
                </a:solidFill>
              </a:rPr>
              <a:t>ระดับ 2 อยู่ที่ไหน</a:t>
            </a:r>
            <a:endParaRPr lang="en-US" dirty="0">
              <a:solidFill>
                <a:srgbClr val="0070C0"/>
              </a:solidFill>
            </a:endParaRPr>
          </a:p>
        </p:txBody>
      </p:sp>
      <p:sp>
        <p:nvSpPr>
          <p:cNvPr id="6" name="TextBox 5"/>
          <p:cNvSpPr txBox="1"/>
          <p:nvPr/>
        </p:nvSpPr>
        <p:spPr>
          <a:xfrm>
            <a:off x="395536" y="836712"/>
            <a:ext cx="8424936" cy="6124754"/>
          </a:xfrm>
          <a:prstGeom prst="rect">
            <a:avLst/>
          </a:prstGeom>
          <a:noFill/>
        </p:spPr>
        <p:txBody>
          <a:bodyPr wrap="square" rtlCol="0">
            <a:spAutoFit/>
          </a:bodyPr>
          <a:lstStyle/>
          <a:p>
            <a:r>
              <a:rPr lang="th-TH" sz="2800" dirty="0" smtClean="0"/>
              <a:t>เมื่อพิจารณา </a:t>
            </a:r>
            <a:r>
              <a:rPr lang="en-US" sz="2800" dirty="0" smtClean="0"/>
              <a:t>KPA </a:t>
            </a:r>
            <a:r>
              <a:rPr lang="th-TH" sz="2800" dirty="0" smtClean="0"/>
              <a:t>เหล่านี้แล้วอาจสรุปได้ว่า </a:t>
            </a:r>
            <a:r>
              <a:rPr lang="th-TH" sz="2800" u="sng" dirty="0" smtClean="0">
                <a:solidFill>
                  <a:schemeClr val="accent6">
                    <a:lumMod val="75000"/>
                  </a:schemeClr>
                </a:solidFill>
              </a:rPr>
              <a:t>หัวใจของการทำงานในระดับ 2 ก็คือการจัดการโครงการอย่างเป็นระบบ มีหัวหน้าโครงการที่สามารถวางแผนการพัฒนาซอฟต์แวร์ มีการติดตามงานอย่างใกล้ชิด มีการตรวจสอบคุณภาพ และ การควบคุมรูปลักษณ์และการเปลี่ยนแปลงต่าง ๆ ของซอฟต์แวร์และผลิตผลซอฟต์แวร์</a:t>
            </a:r>
            <a:r>
              <a:rPr lang="th-TH" sz="2800" dirty="0" smtClean="0"/>
              <a:t/>
            </a:r>
            <a:br>
              <a:rPr lang="th-TH" sz="2800" dirty="0" smtClean="0"/>
            </a:br>
            <a:endParaRPr lang="th-TH" sz="2800" dirty="0" smtClean="0"/>
          </a:p>
          <a:p>
            <a:r>
              <a:rPr lang="th-TH" sz="2800" dirty="0" smtClean="0"/>
              <a:t>โดยทั่วไปแล้ว </a:t>
            </a:r>
            <a:r>
              <a:rPr lang="en-US" sz="2800" dirty="0" smtClean="0"/>
              <a:t>CMM </a:t>
            </a:r>
            <a:r>
              <a:rPr lang="th-TH" sz="2800" dirty="0" smtClean="0"/>
              <a:t>ไม่ได้กำหนดว่าการจัดการโครงการนั้นจะต้องทำอย่างไร เพียงแต่บอกให้ทำเท่านั้น นั่นคือความยืดหยุ่นที่บริษัทสามารถนำไปปรับใช้กับบริษัทของตนได้ เช่นการวางแผนการพัฒนาซอฟต์แวร์นั้น บริษัทอาจจะใช้ </a:t>
            </a:r>
            <a:r>
              <a:rPr lang="en-US" sz="2800" dirty="0" smtClean="0"/>
              <a:t>Gantt Chart </a:t>
            </a:r>
            <a:r>
              <a:rPr lang="th-TH" sz="2800" dirty="0" smtClean="0"/>
              <a:t>หรือ </a:t>
            </a:r>
            <a:r>
              <a:rPr lang="en-US" sz="2800" dirty="0" smtClean="0"/>
              <a:t>CPM(Corporate Performance Management) </a:t>
            </a:r>
            <a:r>
              <a:rPr lang="th-TH" sz="2800" dirty="0" smtClean="0"/>
              <a:t>ก็ได้สุดแท้แต่ความชำนาญ นอกจากนั้นในบริษัทเดียวกัน หัวหน้าโครงการแต่ละคนอาจจะใช้วิธีการจัดการโครงการที่ต่างกันไปก็ได้ ไม่จำเป็นต้องทำเหมือนกันด้วยเหตุนี้เอง </a:t>
            </a:r>
            <a:r>
              <a:rPr lang="th-TH" sz="2800" u="sng" dirty="0" smtClean="0"/>
              <a:t>บริษัทหรือหน่วยงานทั้งหลายที่ต้องการบรรลุวุฒิภาวะระดับสองที่เรียกว่าระดับ </a:t>
            </a:r>
            <a:r>
              <a:rPr lang="en-US" sz="2800" u="sng" dirty="0" smtClean="0"/>
              <a:t>Repeatable </a:t>
            </a:r>
            <a:r>
              <a:rPr lang="th-TH" sz="2800" u="sng" dirty="0" smtClean="0"/>
              <a:t>จึงควรพิจารณาหากลไกในการนำวิธีบริหารจัดการโครงการมาใช้กับบริษัท และต้องสร้างความสามารถในการบริหารจัดการโครงการให้แก่ผู้ที่จะทำหน้าที่นี้ด้วย</a:t>
            </a:r>
            <a:endParaRPr lang="en-US" sz="2800" u="sng" dirty="0"/>
          </a:p>
        </p:txBody>
      </p:sp>
    </p:spTree>
  </p:cSld>
  <p:clrMapOvr>
    <a:masterClrMapping/>
  </p:clrMapOvr>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116632"/>
            <a:ext cx="7043208" cy="504056"/>
          </a:xfrm>
        </p:spPr>
        <p:txBody>
          <a:bodyPr/>
          <a:lstStyle/>
          <a:p>
            <a:r>
              <a:rPr lang="en-US" b="1" dirty="0" smtClean="0">
                <a:solidFill>
                  <a:srgbClr val="0070C0"/>
                </a:solidFill>
              </a:rPr>
              <a:t>KPA </a:t>
            </a:r>
            <a:r>
              <a:rPr lang="th-TH" b="1" dirty="0" smtClean="0">
                <a:solidFill>
                  <a:srgbClr val="0070C0"/>
                </a:solidFill>
              </a:rPr>
              <a:t>อะไรยากที่สุดใน</a:t>
            </a:r>
            <a:r>
              <a:rPr lang="th-TH" b="1" dirty="0" smtClean="0">
                <a:solidFill>
                  <a:srgbClr val="0070C0"/>
                </a:solidFill>
              </a:rPr>
              <a:t>ระดับ </a:t>
            </a:r>
            <a:r>
              <a:rPr lang="en-US" b="1" dirty="0" smtClean="0">
                <a:solidFill>
                  <a:srgbClr val="0070C0"/>
                </a:solidFill>
              </a:rPr>
              <a:t>2</a:t>
            </a:r>
            <a:r>
              <a:rPr lang="th-TH" b="1" dirty="0" smtClean="0">
                <a:solidFill>
                  <a:srgbClr val="0070C0"/>
                </a:solidFill>
              </a:rPr>
              <a:t> </a:t>
            </a:r>
            <a:endParaRPr lang="en-US" dirty="0">
              <a:solidFill>
                <a:srgbClr val="0070C0"/>
              </a:solidFill>
            </a:endParaRPr>
          </a:p>
        </p:txBody>
      </p:sp>
      <p:sp>
        <p:nvSpPr>
          <p:cNvPr id="6" name="TextBox 5"/>
          <p:cNvSpPr txBox="1"/>
          <p:nvPr/>
        </p:nvSpPr>
        <p:spPr>
          <a:xfrm>
            <a:off x="395536" y="692696"/>
            <a:ext cx="8424936" cy="6124754"/>
          </a:xfrm>
          <a:prstGeom prst="rect">
            <a:avLst/>
          </a:prstGeom>
          <a:noFill/>
        </p:spPr>
        <p:txBody>
          <a:bodyPr wrap="square" rtlCol="0">
            <a:spAutoFit/>
          </a:bodyPr>
          <a:lstStyle/>
          <a:p>
            <a:r>
              <a:rPr lang="en-US" sz="2800" dirty="0" smtClean="0"/>
              <a:t>CMM </a:t>
            </a:r>
            <a:r>
              <a:rPr lang="th-TH" sz="2800" dirty="0" smtClean="0"/>
              <a:t>ระดับสองนั้นมี </a:t>
            </a:r>
            <a:r>
              <a:rPr lang="en-US" sz="2800" dirty="0" smtClean="0"/>
              <a:t>KPA </a:t>
            </a:r>
            <a:r>
              <a:rPr lang="th-TH" sz="2800" dirty="0" smtClean="0"/>
              <a:t>อยู่หกเรื่องด้วยกัน </a:t>
            </a:r>
            <a:r>
              <a:rPr lang="th-TH" sz="2800" b="1" dirty="0" smtClean="0">
                <a:solidFill>
                  <a:srgbClr val="7030A0"/>
                </a:solidFill>
              </a:rPr>
              <a:t>หัวข้อที่ยากที่สุดในการจัดการให้บรรลุผลก็คือ </a:t>
            </a:r>
            <a:r>
              <a:rPr lang="en-US" sz="2800" b="1" dirty="0" smtClean="0">
                <a:solidFill>
                  <a:srgbClr val="7030A0"/>
                </a:solidFill>
              </a:rPr>
              <a:t>Software Quality Assurance </a:t>
            </a:r>
            <a:r>
              <a:rPr lang="th-TH" sz="2800" b="1" dirty="0" smtClean="0">
                <a:solidFill>
                  <a:srgbClr val="7030A0"/>
                </a:solidFill>
              </a:rPr>
              <a:t>หรือคือการประกันคุณภาพซอฟต์แวร์</a:t>
            </a:r>
            <a:r>
              <a:rPr lang="en-US" sz="2800" dirty="0" smtClean="0"/>
              <a:t/>
            </a:r>
            <a:br>
              <a:rPr lang="en-US" sz="2800" dirty="0" smtClean="0"/>
            </a:br>
            <a:r>
              <a:rPr lang="th-TH" sz="2800" dirty="0" smtClean="0"/>
              <a:t>เหตุผลที่ยากก็เพราะงานนี้เป็นของแปลกใหม่สำหรับการพัฒนาซอฟต์แวร์ และนักเขียนโปรแกรมส่วนใหญ่ก็ไม่เคยได้เรียนรู้เรื่องนี้มา นอกจากนั้นงานนี้ยังดูเหมือนเป็นการจับผิดการทำงานของผู้อื่น หากทำไปโดยไม่เข้าใจแล้วก็จะเกิดความขัดแย้งระหว่างผู้ทำงานร่วมกันได้</a:t>
            </a:r>
          </a:p>
          <a:p>
            <a:r>
              <a:rPr lang="th-TH" sz="2800" b="1" dirty="0" smtClean="0">
                <a:solidFill>
                  <a:srgbClr val="7030A0"/>
                </a:solidFill>
              </a:rPr>
              <a:t>วัตถุประสงค์หลักของ </a:t>
            </a:r>
            <a:r>
              <a:rPr lang="en-US" sz="2800" b="1" dirty="0" smtClean="0">
                <a:solidFill>
                  <a:srgbClr val="7030A0"/>
                </a:solidFill>
              </a:rPr>
              <a:t>SQA</a:t>
            </a:r>
            <a:r>
              <a:rPr lang="en-US" sz="2800" dirty="0" smtClean="0"/>
              <a:t> </a:t>
            </a:r>
            <a:r>
              <a:rPr lang="th-TH" sz="2800" dirty="0" smtClean="0"/>
              <a:t>ก็คือการจัดทำรายงานให้ผู้บริหารเห็นภาพกระบวนการพัฒนาซอฟต์แวร์ และ ผลผลิตซอฟต์แวร์ว่ามีความก้าวหน้าและสำเร็จลุล่วงมากน้อยเพียงใด มีปัญหาอะไรบ้าง </a:t>
            </a:r>
            <a:r>
              <a:rPr lang="en-US" sz="2800" dirty="0" smtClean="0"/>
              <a:t>SQA </a:t>
            </a:r>
            <a:r>
              <a:rPr lang="th-TH" sz="2800" dirty="0" smtClean="0"/>
              <a:t>ทำหน้าที่เป็นเสมือนหูตาอีกทางหนึ่งของผู้บริหาร เพราะโดยปกติผู้บริหารก็จะได้รับรายงานจากหัวหน้าโครงการอยู่แล้ว อย่างไรก็ตาม </a:t>
            </a:r>
            <a:r>
              <a:rPr lang="en-US" sz="2800" dirty="0" smtClean="0"/>
              <a:t>SQA </a:t>
            </a:r>
            <a:r>
              <a:rPr lang="th-TH" sz="2800" dirty="0" smtClean="0"/>
              <a:t>ก็มีประโยชน์ต่อหัวหน้าโครงการด้วย เพราะ </a:t>
            </a:r>
            <a:r>
              <a:rPr lang="en-US" sz="2800" dirty="0" smtClean="0"/>
              <a:t>SQA </a:t>
            </a:r>
            <a:r>
              <a:rPr lang="th-TH" sz="2800" dirty="0" smtClean="0"/>
              <a:t>ยังช่วยรายงานให้หัวหน้าโครงการทราบว่าเกิดอะไรขึ้นในโครงการด้วยเช่นกัน </a:t>
            </a:r>
            <a:r>
              <a:rPr lang="th-TH" sz="2800" u="sng" dirty="0" smtClean="0"/>
              <a:t>อย่างไรก็ตาม </a:t>
            </a:r>
            <a:r>
              <a:rPr lang="en-US" sz="2800" u="sng" dirty="0" smtClean="0"/>
              <a:t>SQA </a:t>
            </a:r>
            <a:r>
              <a:rPr lang="th-TH" sz="2800" u="sng" dirty="0" smtClean="0"/>
              <a:t>ไม่ได้มาแทนที่งานติดตามโครงการที่หัวหน้าโครงการจะต้องทำ</a:t>
            </a:r>
          </a:p>
        </p:txBody>
      </p:sp>
    </p:spTree>
  </p:cSld>
  <p:clrMapOvr>
    <a:masterClrMapping/>
  </p:clrMapOvr>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en-US" b="1" dirty="0" smtClean="0">
                <a:solidFill>
                  <a:srgbClr val="0070C0"/>
                </a:solidFill>
              </a:rPr>
              <a:t>KPA </a:t>
            </a:r>
            <a:r>
              <a:rPr lang="th-TH" b="1" dirty="0" smtClean="0">
                <a:solidFill>
                  <a:srgbClr val="0070C0"/>
                </a:solidFill>
              </a:rPr>
              <a:t>อะไรยากที่สุดใน</a:t>
            </a:r>
            <a:r>
              <a:rPr lang="th-TH" b="1" dirty="0" smtClean="0">
                <a:solidFill>
                  <a:srgbClr val="0070C0"/>
                </a:solidFill>
              </a:rPr>
              <a:t>ระดับ </a:t>
            </a:r>
            <a:r>
              <a:rPr lang="en-US" b="1" dirty="0" smtClean="0">
                <a:solidFill>
                  <a:srgbClr val="0070C0"/>
                </a:solidFill>
              </a:rPr>
              <a:t>2</a:t>
            </a:r>
            <a:r>
              <a:rPr lang="th-TH" b="1" dirty="0" smtClean="0">
                <a:solidFill>
                  <a:srgbClr val="0070C0"/>
                </a:solidFill>
              </a:rPr>
              <a:t> </a:t>
            </a:r>
            <a:endParaRPr lang="en-US" dirty="0">
              <a:solidFill>
                <a:srgbClr val="0070C0"/>
              </a:solidFill>
            </a:endParaRPr>
          </a:p>
        </p:txBody>
      </p:sp>
      <p:sp>
        <p:nvSpPr>
          <p:cNvPr id="6" name="TextBox 5"/>
          <p:cNvSpPr txBox="1"/>
          <p:nvPr/>
        </p:nvSpPr>
        <p:spPr>
          <a:xfrm>
            <a:off x="395536" y="973172"/>
            <a:ext cx="8424936" cy="4832092"/>
          </a:xfrm>
          <a:prstGeom prst="rect">
            <a:avLst/>
          </a:prstGeom>
          <a:noFill/>
        </p:spPr>
        <p:txBody>
          <a:bodyPr wrap="square" rtlCol="0">
            <a:spAutoFit/>
          </a:bodyPr>
          <a:lstStyle/>
          <a:p>
            <a:r>
              <a:rPr lang="th-TH" sz="2800" dirty="0" smtClean="0"/>
              <a:t>การประกันคุณภาพซอฟต์แวร์ประกอบด้วยการที่มีเจ้าหน้าที่ </a:t>
            </a:r>
            <a:r>
              <a:rPr lang="en-US" sz="2800" dirty="0" smtClean="0"/>
              <a:t>SQA </a:t>
            </a:r>
            <a:r>
              <a:rPr lang="th-TH" sz="2800" dirty="0" smtClean="0"/>
              <a:t>อย่างน้อยหนึ่งคนทำหน้าที่ทบทวนตรวจสอบกระบวนการซอฟต์แวร์ต่าง ๆ ว่าเป็นไปตามเงื่อนไขและข้อกำหนดของโครงการและของบริษัทนั้นหรือไม่ สำหรับงานซอฟต์แวร์ขนาดใหญ่อาจจะต้องมีผู้ทำหน้าที่นี้หลายคน</a:t>
            </a:r>
            <a:r>
              <a:rPr lang="en-US" sz="2800" dirty="0" smtClean="0"/>
              <a:t/>
            </a:r>
            <a:br>
              <a:rPr lang="en-US" sz="2800" dirty="0" smtClean="0"/>
            </a:br>
            <a:endParaRPr lang="th-TH" sz="2800" dirty="0" smtClean="0"/>
          </a:p>
          <a:p>
            <a:r>
              <a:rPr lang="th-TH" sz="2800" b="1" dirty="0" smtClean="0">
                <a:solidFill>
                  <a:schemeClr val="accent6">
                    <a:lumMod val="50000"/>
                  </a:schemeClr>
                </a:solidFill>
              </a:rPr>
              <a:t>เจ้าหน้าที่ </a:t>
            </a:r>
            <a:r>
              <a:rPr lang="en-US" sz="2800" b="1" dirty="0" smtClean="0">
                <a:solidFill>
                  <a:schemeClr val="accent6">
                    <a:lumMod val="50000"/>
                  </a:schemeClr>
                </a:solidFill>
              </a:rPr>
              <a:t>SQA </a:t>
            </a:r>
            <a:r>
              <a:rPr lang="th-TH" sz="2800" b="1" dirty="0" smtClean="0">
                <a:solidFill>
                  <a:schemeClr val="accent6">
                    <a:lumMod val="50000"/>
                  </a:schemeClr>
                </a:solidFill>
              </a:rPr>
              <a:t>จะต้องเข้ามาร่วมในกระบวนการซอฟต์แวร์ตั้งแต่ต้น คือเมื่อเริ่มได้โครงการมาทำแล้ว ทางเจ้าหน้าที่ </a:t>
            </a:r>
            <a:r>
              <a:rPr lang="en-US" sz="2800" b="1" dirty="0" smtClean="0">
                <a:solidFill>
                  <a:schemeClr val="accent6">
                    <a:lumMod val="50000"/>
                  </a:schemeClr>
                </a:solidFill>
              </a:rPr>
              <a:t>SQA </a:t>
            </a:r>
            <a:r>
              <a:rPr lang="th-TH" sz="2800" b="1" dirty="0" smtClean="0">
                <a:solidFill>
                  <a:schemeClr val="accent6">
                    <a:lumMod val="50000"/>
                  </a:schemeClr>
                </a:solidFill>
              </a:rPr>
              <a:t>ก็จะต้องเริ่มเข้าไปคุยกับลูกค้าพร้อมกับทางฝ่ายโครงการ ต้องจัดเตรียมแผนงานตรวจสอบ และเมื่อแต่ละกิจกรรมเสร็จสิ้นแล้ว </a:t>
            </a:r>
            <a:r>
              <a:rPr lang="en-US" sz="2800" b="1" dirty="0" smtClean="0">
                <a:solidFill>
                  <a:schemeClr val="accent6">
                    <a:lumMod val="50000"/>
                  </a:schemeClr>
                </a:solidFill>
              </a:rPr>
              <a:t>SQA </a:t>
            </a:r>
            <a:r>
              <a:rPr lang="th-TH" sz="2800" b="1" dirty="0" smtClean="0">
                <a:solidFill>
                  <a:schemeClr val="accent6">
                    <a:lumMod val="50000"/>
                  </a:schemeClr>
                </a:solidFill>
              </a:rPr>
              <a:t>ก็จะต้องตรวจสอบกิจกรรมนั้น แล้วจัดทำรายงานเสนอต่อหัวหน้าโครงการและผู้บริหารระดับสูง</a:t>
            </a:r>
          </a:p>
          <a:p>
            <a:endParaRPr lang="en-US" sz="2800" dirty="0"/>
          </a:p>
        </p:txBody>
      </p:sp>
    </p:spTree>
  </p:cSld>
  <p:clrMapOvr>
    <a:masterClrMapping/>
  </p:clrMapOvr>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ผู้ทำหน้าที่ </a:t>
            </a:r>
            <a:r>
              <a:rPr lang="en-US" b="1" dirty="0" smtClean="0">
                <a:solidFill>
                  <a:srgbClr val="0070C0"/>
                </a:solidFill>
              </a:rPr>
              <a:t>SQA </a:t>
            </a:r>
            <a:r>
              <a:rPr lang="th-TH" b="1" dirty="0" smtClean="0">
                <a:solidFill>
                  <a:srgbClr val="0070C0"/>
                </a:solidFill>
              </a:rPr>
              <a:t>ควรเป็นคนแบบไหน และควรมีความรู้อะไรบ้าง</a:t>
            </a:r>
            <a:endParaRPr lang="en-US" dirty="0">
              <a:solidFill>
                <a:srgbClr val="0070C0"/>
              </a:solidFill>
            </a:endParaRPr>
          </a:p>
        </p:txBody>
      </p:sp>
      <p:sp>
        <p:nvSpPr>
          <p:cNvPr id="6" name="TextBox 5"/>
          <p:cNvSpPr txBox="1"/>
          <p:nvPr/>
        </p:nvSpPr>
        <p:spPr>
          <a:xfrm>
            <a:off x="395536" y="1189196"/>
            <a:ext cx="8424936" cy="4832092"/>
          </a:xfrm>
          <a:prstGeom prst="rect">
            <a:avLst/>
          </a:prstGeom>
          <a:noFill/>
        </p:spPr>
        <p:txBody>
          <a:bodyPr wrap="square" rtlCol="0">
            <a:spAutoFit/>
          </a:bodyPr>
          <a:lstStyle/>
          <a:p>
            <a:r>
              <a:rPr lang="th-TH" sz="2800" dirty="0" smtClean="0"/>
              <a:t>เจ้าหน้าที่ </a:t>
            </a:r>
            <a:r>
              <a:rPr lang="en-US" sz="2800" dirty="0" smtClean="0"/>
              <a:t>SQA </a:t>
            </a:r>
            <a:r>
              <a:rPr lang="th-TH" sz="2800" dirty="0" smtClean="0"/>
              <a:t>ควรเป็นคนที่มีนิสัยเจ้าระเบียบ และทำงานต่าง ๆ อย่างละเอียดรอบคอบ ไม่ยอมปล่อยปละละเลยอะไรง่าย ๆ </a:t>
            </a:r>
            <a:r>
              <a:rPr lang="th-TH" sz="2800" u="sng" dirty="0" smtClean="0">
                <a:solidFill>
                  <a:schemeClr val="accent6">
                    <a:lumMod val="50000"/>
                  </a:schemeClr>
                </a:solidFill>
              </a:rPr>
              <a:t>การจัดให้มีงาน </a:t>
            </a:r>
            <a:r>
              <a:rPr lang="en-US" sz="2800" u="sng" dirty="0" smtClean="0">
                <a:solidFill>
                  <a:schemeClr val="accent6">
                    <a:lumMod val="50000"/>
                  </a:schemeClr>
                </a:solidFill>
              </a:rPr>
              <a:t>SQA </a:t>
            </a:r>
            <a:r>
              <a:rPr lang="th-TH" sz="2800" u="sng" dirty="0" smtClean="0">
                <a:solidFill>
                  <a:schemeClr val="accent6">
                    <a:lumMod val="50000"/>
                  </a:schemeClr>
                </a:solidFill>
              </a:rPr>
              <a:t>ก็เพื่อให้แน่ใจว่าการทำงานทุกอย่างเป็นไปตามข้อกำหนดจริง ดังนั้นหากได้คนที่ไม่เคร่งครัดเข้ามาดูงานนี้ ผลงานที่ได้ก็อาจจะไม่ตรงกับสิ่งที่ควรจะเป็นและทำให้โครงการมีปัญหาได้</a:t>
            </a:r>
            <a:r>
              <a:rPr lang="th-TH" sz="2800" dirty="0" smtClean="0"/>
              <a:t/>
            </a:r>
            <a:br>
              <a:rPr lang="th-TH" sz="2800" dirty="0" smtClean="0"/>
            </a:br>
            <a:endParaRPr lang="th-TH" sz="2800" dirty="0" smtClean="0"/>
          </a:p>
          <a:p>
            <a:r>
              <a:rPr lang="th-TH" sz="2800" dirty="0" smtClean="0"/>
              <a:t>ในด้านความรู้ </a:t>
            </a:r>
            <a:r>
              <a:rPr lang="th-TH" sz="2800" u="sng" dirty="0" smtClean="0">
                <a:solidFill>
                  <a:schemeClr val="accent6">
                    <a:lumMod val="50000"/>
                  </a:schemeClr>
                </a:solidFill>
              </a:rPr>
              <a:t>เจ้าหน้าที่ </a:t>
            </a:r>
            <a:r>
              <a:rPr lang="en-US" sz="2800" u="sng" dirty="0" smtClean="0">
                <a:solidFill>
                  <a:schemeClr val="accent6">
                    <a:lumMod val="50000"/>
                  </a:schemeClr>
                </a:solidFill>
              </a:rPr>
              <a:t>SQA </a:t>
            </a:r>
            <a:r>
              <a:rPr lang="th-TH" sz="2800" u="sng" dirty="0" smtClean="0">
                <a:solidFill>
                  <a:schemeClr val="accent6">
                    <a:lumMod val="50000"/>
                  </a:schemeClr>
                </a:solidFill>
              </a:rPr>
              <a:t>ควรเป็นผู้ที่รู้งานด้านซอฟต์แวร์และระบบเป็นอย่างดี ต่อจากนั้นก็ควรจะได้รับการฝึกอบรมในงานประกันคุณภาพ หากได้นักวิเคราะห์ระบบอาวุโสมาทำหน้าที่นี้ก็จะดีมาก </a:t>
            </a:r>
            <a:r>
              <a:rPr lang="th-TH" sz="2800" dirty="0" smtClean="0"/>
              <a:t>สำหรับผู้ที่ศึกษามาทางด้านการตรวจสอบ (</a:t>
            </a:r>
            <a:r>
              <a:rPr lang="en-US" sz="2800" dirty="0" smtClean="0"/>
              <a:t>Auditor) </a:t>
            </a:r>
            <a:r>
              <a:rPr lang="th-TH" sz="2800" dirty="0" smtClean="0"/>
              <a:t>นั้นแม้จะมีความรู้ในด้านการตรวจสอบดี แต่ก็จะเรียนมาทางด้านการตรวจสอบบัญชีหรือการเงินเป็นส่วนใหญ่ และจะมีปัญหาในการทำความเข้าใจกระบวนการพัฒนาซอฟต์แวร์มาก</a:t>
            </a:r>
            <a:endParaRPr lang="en-US" sz="2800" dirty="0"/>
          </a:p>
        </p:txBody>
      </p:sp>
    </p:spTree>
  </p:cSld>
  <p:clrMapOvr>
    <a:masterClrMapping/>
  </p:clrMapOvr>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บทบาทของ </a:t>
            </a:r>
            <a:r>
              <a:rPr lang="en-US" b="1" dirty="0" smtClean="0">
                <a:solidFill>
                  <a:srgbClr val="0070C0"/>
                </a:solidFill>
              </a:rPr>
              <a:t>SQA </a:t>
            </a:r>
            <a:r>
              <a:rPr lang="th-TH" b="1" dirty="0" smtClean="0">
                <a:solidFill>
                  <a:srgbClr val="0070C0"/>
                </a:solidFill>
              </a:rPr>
              <a:t>จะเปลี่ยนแปลงไปอย่างไรเมื่อก้าวไปสู่ระดับ </a:t>
            </a:r>
            <a:r>
              <a:rPr lang="en-US" b="1" dirty="0" smtClean="0">
                <a:solidFill>
                  <a:srgbClr val="0070C0"/>
                </a:solidFill>
              </a:rPr>
              <a:t>4/5</a:t>
            </a:r>
            <a:endParaRPr lang="en-US" b="1" dirty="0">
              <a:solidFill>
                <a:srgbClr val="0070C0"/>
              </a:solidFill>
            </a:endParaRPr>
          </a:p>
        </p:txBody>
      </p:sp>
      <p:sp>
        <p:nvSpPr>
          <p:cNvPr id="6" name="TextBox 5"/>
          <p:cNvSpPr txBox="1"/>
          <p:nvPr/>
        </p:nvSpPr>
        <p:spPr>
          <a:xfrm>
            <a:off x="395536" y="1189196"/>
            <a:ext cx="8424936" cy="5262979"/>
          </a:xfrm>
          <a:prstGeom prst="rect">
            <a:avLst/>
          </a:prstGeom>
          <a:noFill/>
        </p:spPr>
        <p:txBody>
          <a:bodyPr wrap="square" rtlCol="0">
            <a:spAutoFit/>
          </a:bodyPr>
          <a:lstStyle/>
          <a:p>
            <a:r>
              <a:rPr lang="th-TH" sz="2800" dirty="0" smtClean="0"/>
              <a:t>โดยปกติเจ้าหน้าที่ </a:t>
            </a:r>
            <a:r>
              <a:rPr lang="en-US" sz="2800" dirty="0" smtClean="0"/>
              <a:t>SQA </a:t>
            </a:r>
            <a:r>
              <a:rPr lang="th-TH" sz="2800" dirty="0" smtClean="0"/>
              <a:t>จะทำงานเป็นเสมือนผู้ตรวจสอบ ( </a:t>
            </a:r>
            <a:r>
              <a:rPr lang="en-US" sz="2800" dirty="0" smtClean="0"/>
              <a:t>Auditor) </a:t>
            </a:r>
            <a:r>
              <a:rPr lang="th-TH" sz="2800" dirty="0" smtClean="0"/>
              <a:t>การทำงานตามกิจกรรมต่าง ๆ ใน </a:t>
            </a:r>
            <a:r>
              <a:rPr lang="en-US" sz="2800" dirty="0" smtClean="0"/>
              <a:t>CMM </a:t>
            </a:r>
            <a:r>
              <a:rPr lang="th-TH" sz="2800" dirty="0" smtClean="0"/>
              <a:t>ระดับล่าง แต่เมื่อบริษัทหรือหน่วยงานได้ก้าวขึ้นสู่ระดับสูงแล้ว การทำงานของเจ้าหน้าที่ </a:t>
            </a:r>
            <a:r>
              <a:rPr lang="en-US" sz="2800" dirty="0" smtClean="0"/>
              <a:t>SQA</a:t>
            </a:r>
            <a:r>
              <a:rPr lang="th-TH" sz="2800" dirty="0" smtClean="0"/>
              <a:t>จะต้องเปลี่ยนเป็นการประสานงานมากขึ้น</a:t>
            </a:r>
            <a:r>
              <a:rPr lang="en-US" sz="2800" dirty="0" smtClean="0"/>
              <a:t/>
            </a:r>
            <a:br>
              <a:rPr lang="en-US" sz="2800" dirty="0" smtClean="0"/>
            </a:br>
            <a:endParaRPr lang="th-TH" sz="2800" dirty="0" smtClean="0"/>
          </a:p>
          <a:p>
            <a:r>
              <a:rPr lang="th-TH" sz="2800" b="1" dirty="0" smtClean="0">
                <a:solidFill>
                  <a:schemeClr val="accent6">
                    <a:lumMod val="50000"/>
                  </a:schemeClr>
                </a:solidFill>
              </a:rPr>
              <a:t>ในการก้าวจากระดับ 2 ไปสู่ระดับ 3 นั้น จะต้องสร้างกระบวนการให้เป็นมาตรฐานสำหรับหน่วยงานก่อน </a:t>
            </a:r>
            <a:r>
              <a:rPr lang="th-TH" sz="2800" dirty="0" smtClean="0"/>
              <a:t>เรื่องนี้ทาง </a:t>
            </a:r>
            <a:r>
              <a:rPr lang="en-US" sz="2800" dirty="0" smtClean="0"/>
              <a:t>CMM </a:t>
            </a:r>
            <a:r>
              <a:rPr lang="th-TH" sz="2800" dirty="0" smtClean="0"/>
              <a:t>ใช้คำว่าจะต้อง </a:t>
            </a:r>
            <a:r>
              <a:rPr lang="en-US" sz="2800" u="sng" dirty="0" smtClean="0"/>
              <a:t>institutionalize</a:t>
            </a:r>
            <a:r>
              <a:rPr lang="en-US" sz="2800" dirty="0" smtClean="0"/>
              <a:t> </a:t>
            </a:r>
            <a:r>
              <a:rPr lang="th-TH" sz="2800" dirty="0" smtClean="0"/>
              <a:t>เมื่อถึงระดับ 3 แล้วระหว่างการทำงานต่าง ๆ ก็จะมีการเก็บรวบรวมข้อมูลเอาไว้ การตรวจสอบในระดับนี้เป็นการชักตัวอย่างมาพิจารณา คือไม่ต้องตรวจสอบหมดทุกอย่าง ต่อไปเมื่อบริษัทหรือหน่วยงานก้าวไปถึงระดับ 4 แล้วการตรวจสอบก็อาจจะมีทีมงาน </a:t>
            </a:r>
            <a:r>
              <a:rPr lang="en-US" sz="2800" dirty="0" smtClean="0"/>
              <a:t>SPC (Statistical Process Control) </a:t>
            </a:r>
            <a:r>
              <a:rPr lang="th-TH" sz="2800" dirty="0" smtClean="0"/>
              <a:t>เข้ามาร่วมงานด้วย</a:t>
            </a:r>
            <a:endParaRPr lang="th-TH" sz="2800" dirty="0"/>
          </a:p>
        </p:txBody>
      </p:sp>
    </p:spTree>
  </p:cSld>
  <p:clrMapOvr>
    <a:masterClrMapping/>
  </p:clrMapOvr>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บทบาทของ </a:t>
            </a:r>
            <a:r>
              <a:rPr lang="en-US" b="1" dirty="0" smtClean="0">
                <a:solidFill>
                  <a:srgbClr val="0070C0"/>
                </a:solidFill>
              </a:rPr>
              <a:t>SQA </a:t>
            </a:r>
            <a:r>
              <a:rPr lang="th-TH" b="1" dirty="0" smtClean="0">
                <a:solidFill>
                  <a:srgbClr val="0070C0"/>
                </a:solidFill>
              </a:rPr>
              <a:t>จะเปลี่ยนแปลงไปอย่างไรเมื่อก้าวไปสู่ระดับ </a:t>
            </a:r>
            <a:r>
              <a:rPr lang="en-US" b="1" dirty="0" smtClean="0">
                <a:solidFill>
                  <a:srgbClr val="0070C0"/>
                </a:solidFill>
              </a:rPr>
              <a:t>4/5</a:t>
            </a:r>
            <a:endParaRPr lang="en-US" b="1" dirty="0">
              <a:solidFill>
                <a:srgbClr val="0070C0"/>
              </a:solidFill>
            </a:endParaRPr>
          </a:p>
        </p:txBody>
      </p:sp>
      <p:sp>
        <p:nvSpPr>
          <p:cNvPr id="6" name="TextBox 5"/>
          <p:cNvSpPr txBox="1"/>
          <p:nvPr/>
        </p:nvSpPr>
        <p:spPr>
          <a:xfrm>
            <a:off x="395536" y="1189196"/>
            <a:ext cx="8424936" cy="4708981"/>
          </a:xfrm>
          <a:prstGeom prst="rect">
            <a:avLst/>
          </a:prstGeom>
          <a:noFill/>
        </p:spPr>
        <p:txBody>
          <a:bodyPr wrap="square" rtlCol="0">
            <a:spAutoFit/>
          </a:bodyPr>
          <a:lstStyle/>
          <a:p>
            <a:r>
              <a:rPr lang="en-US" sz="3000" dirty="0" smtClean="0"/>
              <a:t/>
            </a:r>
            <a:br>
              <a:rPr lang="en-US" sz="3000" dirty="0" smtClean="0"/>
            </a:br>
            <a:r>
              <a:rPr lang="th-TH" sz="3000" u="sng" dirty="0" smtClean="0"/>
              <a:t>ครั้นก้าวหน้าไปถึงระดับ 5 ก็อาจจะมีทีมงานด้าน </a:t>
            </a:r>
            <a:r>
              <a:rPr lang="en-US" sz="3000" u="sng" dirty="0" smtClean="0"/>
              <a:t>Defect analysis </a:t>
            </a:r>
            <a:r>
              <a:rPr lang="th-TH" sz="3000" dirty="0" smtClean="0"/>
              <a:t>เข้ามาร่วมด้วยอีกทีมหนึ่ง เพื่อพิจารณาว่าจะป้องกันความผิดพลาดอย่างไร และจะเปลี่ยนกระบวนการอย่างไร นอกจากนั้นก็จะต้องมีทีมงานในด้านการตรวจสอบความก้าวหน้าและผลกระทบของเทคโนโลยีใหม่ งานตรวจสอบเหล่านี้ไม่ได้มีวัตถุประสงค์ที่จะตรวจสอบว่าใครทำผิด แต่ทำหน้าที่ช่วยเหลือให้ผู้ใช้ทำงานได้ดีขึ้น</a:t>
            </a:r>
            <a:r>
              <a:rPr lang="en-US" sz="3000" dirty="0" smtClean="0"/>
              <a:t/>
            </a:r>
            <a:br>
              <a:rPr lang="en-US" sz="3000" dirty="0" smtClean="0"/>
            </a:br>
            <a:endParaRPr lang="th-TH" sz="3000" dirty="0" smtClean="0"/>
          </a:p>
          <a:p>
            <a:r>
              <a:rPr lang="th-TH" sz="3000" u="sng" dirty="0" smtClean="0"/>
              <a:t>ด้วยเหตุนี้เองการทำงานด้าน </a:t>
            </a:r>
            <a:r>
              <a:rPr lang="en-US" sz="3000" u="sng" dirty="0" smtClean="0"/>
              <a:t>SQA </a:t>
            </a:r>
            <a:r>
              <a:rPr lang="th-TH" sz="3000" u="sng" dirty="0" smtClean="0"/>
              <a:t>จะเปลี่ยนไปจากเดิมมาก</a:t>
            </a:r>
            <a:r>
              <a:rPr lang="th-TH" sz="3000" u="sng" dirty="0" err="1" smtClean="0"/>
              <a:t>ขี้นทุก</a:t>
            </a:r>
            <a:r>
              <a:rPr lang="th-TH" sz="3000" u="sng" dirty="0" smtClean="0"/>
              <a:t>ครั้งที่บริษัทมีระดับวุฒิภาวะสูงขึ้น</a:t>
            </a:r>
            <a:endParaRPr lang="th-TH" sz="3000" u="sng" dirty="0"/>
          </a:p>
        </p:txBody>
      </p:sp>
    </p:spTree>
  </p:cSld>
  <p:clrMapOvr>
    <a:masterClrMapping/>
  </p:clrMapOvr>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เมื่อบริษัทก้าวไปถึงระดับ 3 แล้ว ยังต้องทำ </a:t>
            </a:r>
            <a:r>
              <a:rPr lang="en-US" b="1" dirty="0" smtClean="0">
                <a:solidFill>
                  <a:srgbClr val="0070C0"/>
                </a:solidFill>
              </a:rPr>
              <a:t>KPA </a:t>
            </a:r>
            <a:r>
              <a:rPr lang="th-TH" b="1" dirty="0" smtClean="0">
                <a:solidFill>
                  <a:srgbClr val="0070C0"/>
                </a:solidFill>
              </a:rPr>
              <a:t>ของระดับ 2 หรือไม่</a:t>
            </a:r>
            <a:endParaRPr lang="en-US" b="1" dirty="0">
              <a:solidFill>
                <a:srgbClr val="0070C0"/>
              </a:solidFill>
            </a:endParaRPr>
          </a:p>
        </p:txBody>
      </p:sp>
      <p:sp>
        <p:nvSpPr>
          <p:cNvPr id="5" name="TextBox 4"/>
          <p:cNvSpPr txBox="1"/>
          <p:nvPr/>
        </p:nvSpPr>
        <p:spPr>
          <a:xfrm>
            <a:off x="395536" y="1340768"/>
            <a:ext cx="8424936" cy="3862596"/>
          </a:xfrm>
          <a:prstGeom prst="rect">
            <a:avLst/>
          </a:prstGeom>
          <a:noFill/>
        </p:spPr>
        <p:txBody>
          <a:bodyPr wrap="square" rtlCol="0">
            <a:spAutoFit/>
          </a:bodyPr>
          <a:lstStyle/>
          <a:p>
            <a:r>
              <a:rPr lang="th-TH" sz="3500" dirty="0" smtClean="0"/>
              <a:t>ยังคงต้องทำ การมีวุฒิภาวะระดับใดหมายความว่าจะต้องทำ </a:t>
            </a:r>
            <a:r>
              <a:rPr lang="en-US" sz="3500" dirty="0" smtClean="0"/>
              <a:t>KPA </a:t>
            </a:r>
            <a:r>
              <a:rPr lang="th-TH" sz="3500" dirty="0" smtClean="0"/>
              <a:t>ระดับนั้นให้ได้ พร้อมกันนั้นก็จะต้องทำ </a:t>
            </a:r>
            <a:r>
              <a:rPr lang="en-US" sz="3500" dirty="0" smtClean="0"/>
              <a:t>KPA </a:t>
            </a:r>
            <a:r>
              <a:rPr lang="th-TH" sz="3500" dirty="0" smtClean="0"/>
              <a:t>ของระดับล่างทั้งหมดให้ได้ด้วย </a:t>
            </a:r>
            <a:endParaRPr lang="th-TH" sz="3500" dirty="0" smtClean="0"/>
          </a:p>
          <a:p>
            <a:endParaRPr lang="th-TH" sz="3500" dirty="0" smtClean="0">
              <a:solidFill>
                <a:schemeClr val="accent6">
                  <a:lumMod val="50000"/>
                </a:schemeClr>
              </a:solidFill>
            </a:endParaRPr>
          </a:p>
          <a:p>
            <a:r>
              <a:rPr lang="th-TH" sz="3500" dirty="0" smtClean="0">
                <a:solidFill>
                  <a:schemeClr val="accent6">
                    <a:lumMod val="50000"/>
                  </a:schemeClr>
                </a:solidFill>
              </a:rPr>
              <a:t>เช่น </a:t>
            </a:r>
            <a:r>
              <a:rPr lang="th-TH" sz="3500" dirty="0" smtClean="0">
                <a:solidFill>
                  <a:schemeClr val="accent6">
                    <a:lumMod val="50000"/>
                  </a:schemeClr>
                </a:solidFill>
              </a:rPr>
              <a:t>ระดับ3 มี </a:t>
            </a:r>
            <a:r>
              <a:rPr lang="en-US" sz="3500" dirty="0" smtClean="0">
                <a:solidFill>
                  <a:schemeClr val="accent6">
                    <a:lumMod val="50000"/>
                  </a:schemeClr>
                </a:solidFill>
              </a:rPr>
              <a:t>KPA </a:t>
            </a:r>
            <a:r>
              <a:rPr lang="th-TH" sz="3500" dirty="0" smtClean="0">
                <a:solidFill>
                  <a:schemeClr val="accent6">
                    <a:lumMod val="50000"/>
                  </a:schemeClr>
                </a:solidFill>
              </a:rPr>
              <a:t>อยู่ 7 ดังนั้นบริษัทที่ได้ระดับ 3 จะต้องทำ </a:t>
            </a:r>
            <a:r>
              <a:rPr lang="en-US" sz="3500" dirty="0" smtClean="0">
                <a:solidFill>
                  <a:schemeClr val="accent6">
                    <a:lumMod val="50000"/>
                  </a:schemeClr>
                </a:solidFill>
              </a:rPr>
              <a:t>KPA </a:t>
            </a:r>
            <a:r>
              <a:rPr lang="th-TH" sz="3500" dirty="0" smtClean="0">
                <a:solidFill>
                  <a:schemeClr val="accent6">
                    <a:lumMod val="50000"/>
                  </a:schemeClr>
                </a:solidFill>
              </a:rPr>
              <a:t>ทั้งหมดรวม 13 หัวข้อ ระดับ 4 ต้องทำ 15 หัวข้อ และ ระดับ 5 ก็ต้องทำให้ครบ 18 ข้อ</a:t>
            </a:r>
            <a:endParaRPr lang="th-TH" sz="3500" dirty="0">
              <a:solidFill>
                <a:schemeClr val="accent6">
                  <a:lumMod val="50000"/>
                </a:schemeClr>
              </a:solidFill>
            </a:endParaRPr>
          </a:p>
        </p:txBody>
      </p:sp>
    </p:spTree>
  </p:cSld>
  <p:clrMapOvr>
    <a:masterClrMapping/>
  </p:clrMapOvr>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332656"/>
            <a:ext cx="7043208" cy="504056"/>
          </a:xfrm>
        </p:spPr>
        <p:txBody>
          <a:bodyPr/>
          <a:lstStyle/>
          <a:p>
            <a:r>
              <a:rPr lang="th-TH" b="1" dirty="0" smtClean="0">
                <a:solidFill>
                  <a:srgbClr val="0070C0"/>
                </a:solidFill>
              </a:rPr>
              <a:t>บริษัทหรือหน่วยงานควรทำอย่างไรจึงจะได้รับวุฒิภาวะ </a:t>
            </a:r>
            <a:r>
              <a:rPr lang="en-US" b="1" dirty="0" smtClean="0">
                <a:solidFill>
                  <a:srgbClr val="0070C0"/>
                </a:solidFill>
              </a:rPr>
              <a:t>CMM</a:t>
            </a:r>
            <a:endParaRPr lang="en-US" b="1" dirty="0">
              <a:solidFill>
                <a:srgbClr val="0070C0"/>
              </a:solidFill>
            </a:endParaRPr>
          </a:p>
        </p:txBody>
      </p:sp>
      <p:sp>
        <p:nvSpPr>
          <p:cNvPr id="5" name="TextBox 4"/>
          <p:cNvSpPr txBox="1"/>
          <p:nvPr/>
        </p:nvSpPr>
        <p:spPr>
          <a:xfrm>
            <a:off x="395536" y="1340768"/>
            <a:ext cx="8424936" cy="4832092"/>
          </a:xfrm>
          <a:prstGeom prst="rect">
            <a:avLst/>
          </a:prstGeom>
          <a:noFill/>
        </p:spPr>
        <p:txBody>
          <a:bodyPr wrap="square" rtlCol="0">
            <a:spAutoFit/>
          </a:bodyPr>
          <a:lstStyle/>
          <a:p>
            <a:r>
              <a:rPr lang="th-TH" sz="2800" dirty="0" smtClean="0"/>
              <a:t>บริษัทหรือหน่วยงานหลายแห่งมีการทำงานด้านซอฟต์แวร์ที่เป็นระบบอยู่แล้ว และบางแห่งก็ได้รับใบรับรองมาตรฐาน </a:t>
            </a:r>
            <a:r>
              <a:rPr lang="en-US" sz="2800" dirty="0" smtClean="0"/>
              <a:t>ISO 9000 </a:t>
            </a:r>
            <a:r>
              <a:rPr lang="th-TH" sz="2800" dirty="0" smtClean="0"/>
              <a:t>ด้วย ดังนั้นสำหรับบริษัทเหล่านี้การที่จะประเมินให้ได้รับวุฒิภาวะ </a:t>
            </a:r>
            <a:r>
              <a:rPr lang="en-US" sz="2800" dirty="0" smtClean="0"/>
              <a:t>CMM </a:t>
            </a:r>
            <a:r>
              <a:rPr lang="th-TH" sz="2800" dirty="0" smtClean="0"/>
              <a:t>จึงไม่น่าจะยุ่งยากอะไร แต่สำหรับบริษัทหรือหน่วยงานที่ยังไม่ได้ทำงานแบบเป็นระบบมาก่อน การที่จะปรับปรุงการทำงานของตนให้เป็นระบบจนถึงขั้นได้รับวุฒิภาวะ </a:t>
            </a:r>
            <a:r>
              <a:rPr lang="en-US" sz="2800" dirty="0" smtClean="0"/>
              <a:t>CMM </a:t>
            </a:r>
            <a:r>
              <a:rPr lang="th-TH" sz="2800" dirty="0" smtClean="0"/>
              <a:t>ระดับ 2 ขึ้นไป จึงเป็นเรื่องที่ค่อนข้างยาก</a:t>
            </a:r>
            <a:br>
              <a:rPr lang="th-TH" sz="2800" dirty="0" smtClean="0"/>
            </a:br>
            <a:endParaRPr lang="th-TH" sz="2800" dirty="0" smtClean="0"/>
          </a:p>
          <a:p>
            <a:r>
              <a:rPr lang="th-TH" sz="2800" dirty="0" smtClean="0">
                <a:solidFill>
                  <a:schemeClr val="accent6">
                    <a:lumMod val="50000"/>
                  </a:schemeClr>
                </a:solidFill>
              </a:rPr>
              <a:t>ไม่ว่าจะเป็นบริษัทหรือหน่วยงานที่สนใจด้านคุณภาพและการทำงานเป็นระบบมาก่อนหรือไม่ วิธีการที่เหมาะสมก็คือ ควรจะตั้งทีมงานขึ้นมาสักทีมหนึ่ง และมอบหมายให้ดำเนินการปรับปรุงการทำงานต่าง ๆ ให้สอดคล้องกับแนวทางของ </a:t>
            </a:r>
            <a:r>
              <a:rPr lang="en-US" sz="2800" dirty="0" smtClean="0">
                <a:solidFill>
                  <a:schemeClr val="accent6">
                    <a:lumMod val="50000"/>
                  </a:schemeClr>
                </a:solidFill>
              </a:rPr>
              <a:t>CMM </a:t>
            </a:r>
            <a:r>
              <a:rPr lang="th-TH" sz="2800" dirty="0" smtClean="0">
                <a:solidFill>
                  <a:schemeClr val="accent6">
                    <a:lumMod val="50000"/>
                  </a:schemeClr>
                </a:solidFill>
              </a:rPr>
              <a:t>ส่งทีมงานนี้เข้าเรียน </a:t>
            </a:r>
            <a:r>
              <a:rPr lang="en-US" sz="2800" u="sng" dirty="0" smtClean="0">
                <a:solidFill>
                  <a:schemeClr val="accent6">
                    <a:lumMod val="50000"/>
                  </a:schemeClr>
                </a:solidFill>
              </a:rPr>
              <a:t>Introduction to CMM </a:t>
            </a:r>
            <a:r>
              <a:rPr lang="th-TH" sz="2800" dirty="0" smtClean="0">
                <a:solidFill>
                  <a:schemeClr val="accent6">
                    <a:lumMod val="50000"/>
                  </a:schemeClr>
                </a:solidFill>
              </a:rPr>
              <a:t>จัดหาที่ปรึกษาที่มีความรู้ความเข้าใจในเรื่อง </a:t>
            </a:r>
            <a:r>
              <a:rPr lang="en-US" sz="2800" dirty="0" smtClean="0">
                <a:solidFill>
                  <a:schemeClr val="accent6">
                    <a:lumMod val="50000"/>
                  </a:schemeClr>
                </a:solidFill>
              </a:rPr>
              <a:t>CMM </a:t>
            </a:r>
            <a:r>
              <a:rPr lang="th-TH" sz="2800" dirty="0" smtClean="0">
                <a:solidFill>
                  <a:schemeClr val="accent6">
                    <a:lumMod val="50000"/>
                  </a:schemeClr>
                </a:solidFill>
              </a:rPr>
              <a:t>มาช่วยให้คำแนะนำ แล้วเริ่มทำงาน</a:t>
            </a:r>
          </a:p>
        </p:txBody>
      </p:sp>
    </p:spTree>
  </p:cSld>
  <p:clrMapOvr>
    <a:masterClrMapping/>
  </p:clrMapOvr>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0"/>
            <a:ext cx="7043208" cy="504056"/>
          </a:xfrm>
        </p:spPr>
        <p:txBody>
          <a:bodyPr/>
          <a:lstStyle/>
          <a:p>
            <a:r>
              <a:rPr lang="th-TH" b="1" dirty="0" smtClean="0">
                <a:solidFill>
                  <a:srgbClr val="0070C0"/>
                </a:solidFill>
              </a:rPr>
              <a:t>บริษัทหรือหน่วยงานควรทำอย่างไรจึงจะได้รับวุฒิภาวะ </a:t>
            </a:r>
            <a:r>
              <a:rPr lang="en-US" b="1" dirty="0" smtClean="0">
                <a:solidFill>
                  <a:srgbClr val="0070C0"/>
                </a:solidFill>
              </a:rPr>
              <a:t>CMM</a:t>
            </a:r>
            <a:endParaRPr lang="en-US" b="1" dirty="0">
              <a:solidFill>
                <a:srgbClr val="0070C0"/>
              </a:solidFill>
            </a:endParaRPr>
          </a:p>
        </p:txBody>
      </p:sp>
      <p:sp>
        <p:nvSpPr>
          <p:cNvPr id="5" name="TextBox 4"/>
          <p:cNvSpPr txBox="1"/>
          <p:nvPr/>
        </p:nvSpPr>
        <p:spPr>
          <a:xfrm>
            <a:off x="395536" y="733246"/>
            <a:ext cx="8424936" cy="6555641"/>
          </a:xfrm>
          <a:prstGeom prst="rect">
            <a:avLst/>
          </a:prstGeom>
          <a:noFill/>
        </p:spPr>
        <p:txBody>
          <a:bodyPr wrap="square" rtlCol="0">
            <a:spAutoFit/>
          </a:bodyPr>
          <a:lstStyle/>
          <a:p>
            <a:r>
              <a:rPr lang="th-TH" sz="2800" dirty="0" smtClean="0"/>
              <a:t>งานที่ต้องทำก็คือการตรวจสอบดูกระบวนการทำงานเกี่ยวกับซอฟต์แวร์ทั้งหมดในปัจจุบันว่ามีลักษณะอย่างไร </a:t>
            </a:r>
            <a:r>
              <a:rPr lang="th-TH" sz="2800" u="sng" dirty="0" smtClean="0">
                <a:solidFill>
                  <a:schemeClr val="accent6">
                    <a:lumMod val="50000"/>
                  </a:schemeClr>
                </a:solidFill>
              </a:rPr>
              <a:t>การตรวจสอบนี้ให้ใช้กรอบระดับวุฒิภาวะของ </a:t>
            </a:r>
            <a:r>
              <a:rPr lang="en-US" sz="2800" u="sng" dirty="0" smtClean="0">
                <a:solidFill>
                  <a:schemeClr val="accent6">
                    <a:lumMod val="50000"/>
                  </a:schemeClr>
                </a:solidFill>
              </a:rPr>
              <a:t>CMM </a:t>
            </a:r>
            <a:r>
              <a:rPr lang="th-TH" sz="2800" u="sng" dirty="0" smtClean="0">
                <a:solidFill>
                  <a:schemeClr val="accent6">
                    <a:lumMod val="50000"/>
                  </a:schemeClr>
                </a:solidFill>
              </a:rPr>
              <a:t>เป็นหลัก โดยเริ่มจากระดับที่ 2 </a:t>
            </a:r>
            <a:r>
              <a:rPr lang="th-TH" sz="2800" dirty="0" smtClean="0"/>
              <a:t>เช่น ตรวจสอบว่าบริษัทหรือหน่วยงานได้มีกระบวนการจัดการความต้องการของลูกค้าหรือไม่ ถ้าไม่ก็ให้คิดกระบวนการนั้นขึ้น</a:t>
            </a:r>
            <a:br>
              <a:rPr lang="th-TH" sz="2800" dirty="0" smtClean="0"/>
            </a:br>
            <a:endParaRPr lang="th-TH" sz="2800" dirty="0" smtClean="0"/>
          </a:p>
          <a:p>
            <a:r>
              <a:rPr lang="th-TH" sz="2800" dirty="0" smtClean="0"/>
              <a:t>หลักการสำคัญของ </a:t>
            </a:r>
            <a:r>
              <a:rPr lang="en-US" sz="2800" dirty="0" smtClean="0"/>
              <a:t>CMM </a:t>
            </a:r>
            <a:r>
              <a:rPr lang="th-TH" sz="2800" dirty="0" smtClean="0"/>
              <a:t>ก็คือหลักการ </a:t>
            </a:r>
            <a:r>
              <a:rPr lang="en-US" sz="2800" dirty="0" smtClean="0"/>
              <a:t>Institutionalization </a:t>
            </a:r>
            <a:r>
              <a:rPr lang="th-TH" sz="2800" dirty="0" smtClean="0"/>
              <a:t>นั่นคือจะต้องทำให้การทำงานตามแบบ </a:t>
            </a:r>
            <a:r>
              <a:rPr lang="en-US" sz="2800" dirty="0" smtClean="0"/>
              <a:t>CMM </a:t>
            </a:r>
            <a:r>
              <a:rPr lang="th-TH" sz="2800" dirty="0" smtClean="0"/>
              <a:t>เป็นวัฒนธรรมขององค์กร ไม่ใช่บางคนทำตามขั้นตอนที่กำหนด บางคนก็ไม่ทำ เรื่องสำคัญก็คือ ผู้บริหารระดับสูงจะต้องมี</a:t>
            </a:r>
            <a:r>
              <a:rPr lang="th-TH" sz="2800" dirty="0" err="1" smtClean="0"/>
              <a:t>พันธ</a:t>
            </a:r>
            <a:r>
              <a:rPr lang="th-TH" sz="2800" dirty="0" smtClean="0"/>
              <a:t>กิจ (</a:t>
            </a:r>
            <a:r>
              <a:rPr lang="en-US" sz="2800" dirty="0" smtClean="0"/>
              <a:t>Commitment to perform) </a:t>
            </a:r>
            <a:r>
              <a:rPr lang="th-TH" sz="2800" dirty="0" smtClean="0"/>
              <a:t>คือกำหนดเป็นนโยบายในด้านการทำงานอย่างเป็นระบบตามหลักการ </a:t>
            </a:r>
            <a:r>
              <a:rPr lang="en-US" sz="2800" dirty="0" smtClean="0"/>
              <a:t>CMM </a:t>
            </a:r>
            <a:r>
              <a:rPr lang="th-TH" sz="2800" dirty="0" smtClean="0"/>
              <a:t>ผู้ดำเนินงานต้องมีความรู้และได้รับทรัพยากรพอเพียงที่จะทำงาน (</a:t>
            </a:r>
            <a:r>
              <a:rPr lang="en-US" sz="2800" dirty="0" smtClean="0"/>
              <a:t>Ability to perform) </a:t>
            </a:r>
            <a:r>
              <a:rPr lang="th-TH" sz="2800" dirty="0" smtClean="0"/>
              <a:t>การทำงานต้องมีการวัดผลลัพธ์ว่าได้ผลตามที่วางแผนไว้หรือไม่ (</a:t>
            </a:r>
            <a:r>
              <a:rPr lang="en-US" sz="2800" dirty="0" smtClean="0"/>
              <a:t>Measurement and Analysis) </a:t>
            </a:r>
            <a:r>
              <a:rPr lang="th-TH" sz="2800" dirty="0" smtClean="0"/>
              <a:t>และ จะต้องจัดทำรายงานเสนอผู้บริหารให้รับทราบผลการทำงานที่ผ่านมา (</a:t>
            </a:r>
            <a:r>
              <a:rPr lang="en-US" sz="2800" dirty="0" smtClean="0"/>
              <a:t>Verifying Implementation)</a:t>
            </a:r>
            <a:endParaRPr lang="th-TH" sz="2800" dirty="0" smtClean="0"/>
          </a:p>
          <a:p>
            <a:endParaRPr lang="th-TH" sz="2800" dirty="0"/>
          </a:p>
        </p:txBody>
      </p:sp>
    </p:spTree>
  </p:cSld>
  <p:clrMapOvr>
    <a:masterClrMapping/>
  </p:clrMapOvr>
  <p:transition/>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116632"/>
            <a:ext cx="7043208" cy="504056"/>
          </a:xfrm>
        </p:spPr>
        <p:txBody>
          <a:bodyPr/>
          <a:lstStyle/>
          <a:p>
            <a:r>
              <a:rPr lang="th-TH" b="1" dirty="0" smtClean="0">
                <a:solidFill>
                  <a:srgbClr val="0070C0"/>
                </a:solidFill>
              </a:rPr>
              <a:t>บริษัทหรือหน่วยงานควรทำอย่างไรจึงจะได้รับวุฒิภาวะ </a:t>
            </a:r>
            <a:r>
              <a:rPr lang="en-US" b="1" dirty="0" smtClean="0">
                <a:solidFill>
                  <a:srgbClr val="0070C0"/>
                </a:solidFill>
              </a:rPr>
              <a:t>CMM</a:t>
            </a:r>
            <a:endParaRPr lang="en-US" b="1" dirty="0">
              <a:solidFill>
                <a:srgbClr val="0070C0"/>
              </a:solidFill>
            </a:endParaRPr>
          </a:p>
        </p:txBody>
      </p:sp>
      <p:sp>
        <p:nvSpPr>
          <p:cNvPr id="5" name="TextBox 4"/>
          <p:cNvSpPr txBox="1"/>
          <p:nvPr/>
        </p:nvSpPr>
        <p:spPr>
          <a:xfrm>
            <a:off x="395536" y="1052736"/>
            <a:ext cx="8424936" cy="4708981"/>
          </a:xfrm>
          <a:prstGeom prst="rect">
            <a:avLst/>
          </a:prstGeom>
          <a:noFill/>
        </p:spPr>
        <p:txBody>
          <a:bodyPr wrap="square" rtlCol="0">
            <a:spAutoFit/>
          </a:bodyPr>
          <a:lstStyle/>
          <a:p>
            <a:r>
              <a:rPr lang="th-TH" sz="3000" dirty="0" smtClean="0"/>
              <a:t>ทีมงานจะต้องตรวจสอบว่าการทำงานต่าง ๆ เป็นไปตามหลักการนี้หรือไม่ หากพบว่าจุดใดมีปัญหาก็ให้แก้ไข แล้วสร้างกระบวนการทำงานขึ้นมาใหม่ จากนั้นก็ให้ทดสอบการทำงานนั้นจนแน่ใจว่าทำงานได้ผลจริง</a:t>
            </a:r>
            <a:br>
              <a:rPr lang="th-TH" sz="3000" dirty="0" smtClean="0"/>
            </a:br>
            <a:endParaRPr lang="th-TH" sz="3000" dirty="0" smtClean="0"/>
          </a:p>
          <a:p>
            <a:r>
              <a:rPr lang="th-TH" sz="3000" dirty="0" smtClean="0"/>
              <a:t>การจะทำงานตามหลักการ </a:t>
            </a:r>
            <a:r>
              <a:rPr lang="en-US" sz="3000" dirty="0" smtClean="0"/>
              <a:t>CMM </a:t>
            </a:r>
            <a:r>
              <a:rPr lang="th-TH" sz="3000" dirty="0" smtClean="0"/>
              <a:t>ได้จริงนั้น จำเป็นจะต้องยึดรายละเอียดในคู่มือ </a:t>
            </a:r>
            <a:r>
              <a:rPr lang="en-US" sz="3000" dirty="0" smtClean="0"/>
              <a:t>CMM </a:t>
            </a:r>
            <a:r>
              <a:rPr lang="th-TH" sz="3000" dirty="0" smtClean="0"/>
              <a:t>ให้ครบถ้วน เพราะเป็นหัวข้อที่ใช้ในการประเมิน </a:t>
            </a:r>
            <a:r>
              <a:rPr lang="en-US" sz="3000" dirty="0" smtClean="0"/>
              <a:t>CBA-IPI (CMM Based Assessment-Internal Process Improvement)</a:t>
            </a:r>
          </a:p>
          <a:p>
            <a:r>
              <a:rPr lang="th-TH" sz="3000" dirty="0" smtClean="0"/>
              <a:t>ดังนั้นเราจะต้องอ่านและทำความเข้าใจหัวข้อต่าง ๆ ในคู่มือให้ชัดเจนตั้งแต่แรก</a:t>
            </a:r>
          </a:p>
          <a:p>
            <a:endParaRPr lang="th-TH" sz="3000" dirty="0"/>
          </a:p>
        </p:txBody>
      </p:sp>
    </p:spTree>
  </p:cSld>
  <p:clrMapOvr>
    <a:masterClrMapping/>
  </p:clrMapOvr>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188640"/>
            <a:ext cx="7043208" cy="504056"/>
          </a:xfrm>
        </p:spPr>
        <p:txBody>
          <a:bodyPr/>
          <a:lstStyle/>
          <a:p>
            <a:r>
              <a:rPr lang="th-TH" b="1" dirty="0" smtClean="0">
                <a:solidFill>
                  <a:srgbClr val="0070C0"/>
                </a:solidFill>
              </a:rPr>
              <a:t>เมื่อบริษัทได้รับการประเมินว่ามีวุฒิภาวะระดับใดแล้ว การรับรองวุฒิภาวะนั้นจะอยู่นานเท่าใด</a:t>
            </a:r>
            <a:endParaRPr lang="en-US" b="1" dirty="0">
              <a:solidFill>
                <a:srgbClr val="0070C0"/>
              </a:solidFill>
            </a:endParaRPr>
          </a:p>
        </p:txBody>
      </p:sp>
      <p:sp>
        <p:nvSpPr>
          <p:cNvPr id="5" name="TextBox 4"/>
          <p:cNvSpPr txBox="1"/>
          <p:nvPr/>
        </p:nvSpPr>
        <p:spPr>
          <a:xfrm>
            <a:off x="395536" y="1256561"/>
            <a:ext cx="8424936" cy="4031873"/>
          </a:xfrm>
          <a:prstGeom prst="rect">
            <a:avLst/>
          </a:prstGeom>
          <a:noFill/>
        </p:spPr>
        <p:txBody>
          <a:bodyPr wrap="square" rtlCol="0">
            <a:spAutoFit/>
          </a:bodyPr>
          <a:lstStyle/>
          <a:p>
            <a:r>
              <a:rPr lang="th-TH" sz="3200" dirty="0" smtClean="0"/>
              <a:t>อาจจะเพียงไม่กี่วันก็ได้ หากบริษัทไม่ได้ทำงานตามกระบวนการซอฟต์แวร์ที่มีวุฒิภาวะนั้นอีกแล้ว การประเมิน </a:t>
            </a:r>
            <a:r>
              <a:rPr lang="en-US" sz="3200" dirty="0" smtClean="0"/>
              <a:t>CMM </a:t>
            </a:r>
            <a:r>
              <a:rPr lang="th-TH" sz="3200" dirty="0" smtClean="0"/>
              <a:t>ไม่ใช่การรับรองคุณภาพเหมือนการรับรอง </a:t>
            </a:r>
            <a:r>
              <a:rPr lang="en-US" sz="3200" dirty="0" smtClean="0"/>
              <a:t>ISO </a:t>
            </a:r>
            <a:r>
              <a:rPr lang="th-TH" sz="3200" dirty="0" smtClean="0"/>
              <a:t>ดังนั้นจึงไม่มีอายุของการรับรองแต่อย่างใด</a:t>
            </a:r>
            <a:br>
              <a:rPr lang="th-TH" sz="3200" dirty="0" smtClean="0"/>
            </a:br>
            <a:endParaRPr lang="th-TH" sz="3200" dirty="0" smtClean="0"/>
          </a:p>
          <a:p>
            <a:r>
              <a:rPr lang="th-TH" sz="3200" dirty="0" smtClean="0"/>
              <a:t>การประเมิน </a:t>
            </a:r>
            <a:r>
              <a:rPr lang="en-US" sz="3200" dirty="0" smtClean="0"/>
              <a:t>CMM </a:t>
            </a:r>
            <a:r>
              <a:rPr lang="th-TH" sz="3200" dirty="0" smtClean="0"/>
              <a:t>เป็นการพิจารณาว่าบริษัทมีจุดใดบ้างที่ควรปรับปรุงให้ดีขึ้นบ้าง ดังนั้นเราจึงเรียกการประเมินเป็นคำรวมว่า </a:t>
            </a:r>
            <a:r>
              <a:rPr lang="en-US" sz="3200" dirty="0" smtClean="0"/>
              <a:t>CMM Based Assessment-Internal Process Improvement </a:t>
            </a:r>
            <a:r>
              <a:rPr lang="th-TH" sz="3200" dirty="0" smtClean="0"/>
              <a:t>หรือ </a:t>
            </a:r>
            <a:r>
              <a:rPr lang="en-US" sz="3200" dirty="0" smtClean="0"/>
              <a:t>CBA-IPI</a:t>
            </a:r>
          </a:p>
        </p:txBody>
      </p:sp>
    </p:spTree>
  </p:cSld>
  <p:clrMapOvr>
    <a:masterClrMapping/>
  </p:clrMapOvr>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188640"/>
            <a:ext cx="7043208" cy="504056"/>
          </a:xfrm>
        </p:spPr>
        <p:txBody>
          <a:bodyPr/>
          <a:lstStyle/>
          <a:p>
            <a:r>
              <a:rPr lang="th-TH" b="1" dirty="0" smtClean="0">
                <a:solidFill>
                  <a:srgbClr val="0070C0"/>
                </a:solidFill>
              </a:rPr>
              <a:t>เมื่อบริษัทได้รับการประเมินว่ามีวุฒิภาวะระดับใดแล้ว การรับรองวุฒิภาวะนั้นจะอยู่นานเท่าใด</a:t>
            </a:r>
            <a:endParaRPr lang="en-US" b="1" dirty="0">
              <a:solidFill>
                <a:srgbClr val="0070C0"/>
              </a:solidFill>
            </a:endParaRPr>
          </a:p>
        </p:txBody>
      </p:sp>
      <p:sp>
        <p:nvSpPr>
          <p:cNvPr id="5" name="TextBox 4"/>
          <p:cNvSpPr txBox="1"/>
          <p:nvPr/>
        </p:nvSpPr>
        <p:spPr>
          <a:xfrm>
            <a:off x="395536" y="1268760"/>
            <a:ext cx="8424936" cy="4832092"/>
          </a:xfrm>
          <a:prstGeom prst="rect">
            <a:avLst/>
          </a:prstGeom>
          <a:noFill/>
        </p:spPr>
        <p:txBody>
          <a:bodyPr wrap="square" rtlCol="0">
            <a:spAutoFit/>
          </a:bodyPr>
          <a:lstStyle/>
          <a:p>
            <a:r>
              <a:rPr lang="th-TH" sz="2800" dirty="0" smtClean="0"/>
              <a:t>ในการประเมินแต่ละระดับนั้น ผู้ประเมินจะวินิจฉัยว่าบริษัทได้ดำเนินการในแต่ละ </a:t>
            </a:r>
            <a:r>
              <a:rPr lang="en-US" sz="2800" dirty="0" smtClean="0"/>
              <a:t>KPA </a:t>
            </a:r>
            <a:r>
              <a:rPr lang="th-TH" sz="2800" dirty="0" smtClean="0"/>
              <a:t>ได้ผลเพียงใด มีจุดเด่น หรือ จุดด้อยอย่างไร และมีอะไรที่ควรปรับปรุงบ้าง เมื่อประเมินเสร็จสิ้นแล้ว บริษัทหรือหน่วยงานก็ควรนำเรื่องที่ค้นพบนั้นไปดำเนินการต่อเพื่อให้กระบวนการซอฟต์แวร์ของตนมีคุณภาพดีขึ้น ด้วยเหตุนี้เองหากบริษัทได้รับคำแนะนำแล้วไม่ดำเนินการ หรือแม้จะมีกระบวนการซอฟต์แวร์ที่ดีอยู่แล้วแต่ไม่นำมาปฏิบัติต่อเนื่อง การทำงานของบริษัทก็จะไม่มีวุฒิภาวะนั้นๆ อีกต่อไป</a:t>
            </a:r>
            <a:br>
              <a:rPr lang="th-TH" sz="2800" dirty="0" smtClean="0"/>
            </a:br>
            <a:endParaRPr lang="th-TH" sz="2800" dirty="0" smtClean="0"/>
          </a:p>
          <a:p>
            <a:r>
              <a:rPr lang="th-TH" sz="2800" dirty="0" smtClean="0"/>
              <a:t>เท่าที่ทาง </a:t>
            </a:r>
            <a:r>
              <a:rPr lang="en-US" sz="2800" dirty="0" smtClean="0"/>
              <a:t>Software Engineering Institute </a:t>
            </a:r>
            <a:r>
              <a:rPr lang="th-TH" sz="2800" dirty="0" smtClean="0"/>
              <a:t>แนะนำนั้น แต่ละบริษัทควรประเมิน </a:t>
            </a:r>
            <a:r>
              <a:rPr lang="en-US" sz="2800" dirty="0" smtClean="0"/>
              <a:t>CBA/IPI </a:t>
            </a:r>
            <a:r>
              <a:rPr lang="th-TH" sz="2800" dirty="0" smtClean="0"/>
              <a:t>ทุกปีครึ่งหรือสองปี เพื่อให้แน่ใจว่ากระบวนการซอฟต์แวร์ของตนมีวุฒิภาวะสูงขึ้น หรืออย่างน้อยก็ยังคงเท่าเดิม</a:t>
            </a:r>
          </a:p>
          <a:p>
            <a:endParaRPr lang="th-TH" sz="2800" dirty="0"/>
          </a:p>
        </p:txBody>
      </p:sp>
    </p:spTree>
  </p:cSld>
  <p:clrMapOvr>
    <a:masterClrMapping/>
  </p:clrMapOvr>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ชื่อเรื่องรอง 2"/>
          <p:cNvSpPr>
            <a:spLocks noGrp="1"/>
          </p:cNvSpPr>
          <p:nvPr>
            <p:ph type="subTitle" idx="1"/>
          </p:nvPr>
        </p:nvSpPr>
        <p:spPr>
          <a:xfrm>
            <a:off x="539552" y="188640"/>
            <a:ext cx="7043208" cy="504056"/>
          </a:xfrm>
        </p:spPr>
        <p:txBody>
          <a:bodyPr/>
          <a:lstStyle/>
          <a:p>
            <a:r>
              <a:rPr lang="th-TH" b="1" dirty="0" smtClean="0">
                <a:solidFill>
                  <a:srgbClr val="0070C0"/>
                </a:solidFill>
              </a:rPr>
              <a:t>เมื่อบริษัทได้รับการประเมินว่ามีวุฒิภาวะระดับใดแล้ว การรับรองวุฒิภาวะนั้นจะอยู่นานเท่าใด</a:t>
            </a:r>
            <a:endParaRPr lang="en-US" b="1" dirty="0">
              <a:solidFill>
                <a:srgbClr val="0070C0"/>
              </a:solidFill>
            </a:endParaRPr>
          </a:p>
        </p:txBody>
      </p:sp>
      <p:sp>
        <p:nvSpPr>
          <p:cNvPr id="5" name="TextBox 4"/>
          <p:cNvSpPr txBox="1"/>
          <p:nvPr/>
        </p:nvSpPr>
        <p:spPr>
          <a:xfrm>
            <a:off x="395536" y="1268760"/>
            <a:ext cx="8424936" cy="4832092"/>
          </a:xfrm>
          <a:prstGeom prst="rect">
            <a:avLst/>
          </a:prstGeom>
          <a:noFill/>
        </p:spPr>
        <p:txBody>
          <a:bodyPr wrap="square" rtlCol="0">
            <a:spAutoFit/>
          </a:bodyPr>
          <a:lstStyle/>
          <a:p>
            <a:r>
              <a:rPr lang="th-TH" sz="2800" dirty="0" smtClean="0"/>
              <a:t>ในการประเมินแต่ละระดับนั้น ผู้ประเมินจะวินิจฉัยว่าบริษัทได้ดำเนินการในแต่ละ </a:t>
            </a:r>
            <a:r>
              <a:rPr lang="en-US" sz="2800" dirty="0" smtClean="0"/>
              <a:t>KPA </a:t>
            </a:r>
            <a:r>
              <a:rPr lang="th-TH" sz="2800" dirty="0" smtClean="0"/>
              <a:t>ได้ผลเพียงใด มีจุดเด่น หรือ จุดด้อยอย่างไร และมีอะไรที่ควรปรับปรุงบ้าง เมื่อประเมินเสร็จสิ้นแล้ว บริษัทหรือหน่วยงานก็ควรนำเรื่องที่ค้นพบนั้นไปดำเนินการต่อเพื่อให้กระบวนการซอฟต์แวร์ของตนมีคุณภาพดีขึ้น ด้วยเหตุนี้เองหากบริษัทได้รับคำแนะนำแล้วไม่ดำเนินการ หรือแม้จะมีกระบวนการซอฟต์แวร์ที่ดีอยู่แล้วแต่ไม่นำมาปฏิบัติต่อเนื่อง การทำงานของบริษัทก็จะไม่มีวุฒิภาวะนั้นๆ อีกต่อไป</a:t>
            </a:r>
            <a:br>
              <a:rPr lang="th-TH" sz="2800" dirty="0" smtClean="0"/>
            </a:br>
            <a:endParaRPr lang="th-TH" sz="2800" dirty="0" smtClean="0"/>
          </a:p>
          <a:p>
            <a:r>
              <a:rPr lang="th-TH" sz="2800" dirty="0" smtClean="0"/>
              <a:t>เท่าที่ทาง </a:t>
            </a:r>
            <a:r>
              <a:rPr lang="en-US" sz="2800" dirty="0" smtClean="0"/>
              <a:t>Software Engineering Institute </a:t>
            </a:r>
            <a:r>
              <a:rPr lang="th-TH" sz="2800" dirty="0" smtClean="0"/>
              <a:t>แนะนำนั้น แต่ละบริษัทควรประเมิน </a:t>
            </a:r>
            <a:r>
              <a:rPr lang="en-US" sz="2800" dirty="0" smtClean="0"/>
              <a:t>CBA/IPI </a:t>
            </a:r>
            <a:r>
              <a:rPr lang="th-TH" sz="2800" dirty="0" smtClean="0"/>
              <a:t>ทุกปีครึ่งหรือสองปี เพื่อให้แน่ใจว่ากระบวนการซอฟต์แวร์ของตนมีวุฒิภาวะสูงขึ้น หรืออย่างน้อยก็ยังคงเท่าเดิม</a:t>
            </a:r>
          </a:p>
          <a:p>
            <a:endParaRPr lang="th-TH" sz="2800" dirty="0"/>
          </a:p>
        </p:txBody>
      </p:sp>
    </p:spTree>
  </p:cSld>
  <p:clrMapOvr>
    <a:masterClrMapping/>
  </p:clrMapOvr>
  <p:transition/>
  <p:timing>
    <p:tnLst>
      <p:par>
        <p:cTn id="1" dur="indefinite" restart="never" nodeType="tmRoot"/>
      </p:par>
    </p:tnLst>
  </p:timing>
</p:sld>
</file>

<file path=ppt/theme/theme1.xml><?xml version="1.0" encoding="utf-8"?>
<a:theme xmlns:a="http://schemas.openxmlformats.org/drawingml/2006/main" name="1_Green with White Fence Segoe">
  <a:themeElements>
    <a:clrScheme name="White - blue accents template template">
      <a:dk1>
        <a:srgbClr val="000000"/>
      </a:dk1>
      <a:lt1>
        <a:srgbClr val="FFFFFF"/>
      </a:lt1>
      <a:dk2>
        <a:srgbClr val="1D4775"/>
      </a:dk2>
      <a:lt2>
        <a:srgbClr val="FEF194"/>
      </a:lt2>
      <a:accent1>
        <a:srgbClr val="FFC000"/>
      </a:accent1>
      <a:accent2>
        <a:srgbClr val="3497AE"/>
      </a:accent2>
      <a:accent3>
        <a:srgbClr val="DF8045"/>
      </a:accent3>
      <a:accent4>
        <a:srgbClr val="7DCC2E"/>
      </a:accent4>
      <a:accent5>
        <a:srgbClr val="FF9929"/>
      </a:accent5>
      <a:accent6>
        <a:srgbClr val="A061C3"/>
      </a:accent6>
      <a:hlink>
        <a:srgbClr val="1D4775"/>
      </a:hlink>
      <a:folHlink>
        <a:srgbClr val="1D4775"/>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ln>
          <a:headEnd type="none" w="med" len="med"/>
          <a:tailEnd type="none" w="med" len="med"/>
        </a:ln>
      </a:spPr>
      <a:bodyPr vert="horz" wrap="square" lIns="91436" tIns="45718" rIns="91436" bIns="45718" numCol="1" rtlCol="0" anchor="ctr" anchorCtr="0" compatLnSpc="1">
        <a:prstTxWarp prst="textNoShape">
          <a:avLst/>
        </a:prstTxWarp>
      </a:bodyPr>
      <a:lstStyle>
        <a:defPPr algn="ctr" defTabSz="914099" fontAlgn="base">
          <a:spcBef>
            <a:spcPct val="0"/>
          </a:spcBef>
          <a:spcAft>
            <a:spcPct val="0"/>
          </a:spcAft>
          <a:defRPr sz="2300" dirty="0" smtClean="0">
            <a:solidFill>
              <a:schemeClr val="tx1"/>
            </a:solidFill>
            <a:latin typeface="Trebuchet MS" pitchFamily="34" charset="0"/>
          </a:defRPr>
        </a:defPPr>
      </a:lstStyle>
      <a:style>
        <a:lnRef idx="0">
          <a:schemeClr val="accent2"/>
        </a:lnRef>
        <a:fillRef idx="3">
          <a:schemeClr val="accent2"/>
        </a:fillRef>
        <a:effectRef idx="3">
          <a:schemeClr val="accent2"/>
        </a:effectRef>
        <a:fontRef idx="minor">
          <a:schemeClr val="lt1"/>
        </a:fontRef>
      </a:style>
    </a:spDef>
  </a:objectDefaults>
  <a:extraClrSchemeLst/>
</a:theme>
</file>

<file path=ppt/theme/theme2.xml><?xml version="1.0" encoding="utf-8"?>
<a:theme xmlns:a="http://schemas.openxmlformats.org/drawingml/2006/main" name="White with Courier font for code slides">
  <a:themeElements>
    <a:clrScheme name="Blue Template-Template">
      <a:dk1>
        <a:srgbClr val="000000"/>
      </a:dk1>
      <a:lt1>
        <a:srgbClr val="FFFFFF"/>
      </a:lt1>
      <a:dk2>
        <a:srgbClr val="050595"/>
      </a:dk2>
      <a:lt2>
        <a:srgbClr val="FFFFFF"/>
      </a:lt2>
      <a:accent1>
        <a:srgbClr val="FFC000"/>
      </a:accent1>
      <a:accent2>
        <a:srgbClr val="3497AE"/>
      </a:accent2>
      <a:accent3>
        <a:srgbClr val="DF8045"/>
      </a:accent3>
      <a:accent4>
        <a:srgbClr val="7DCC2E"/>
      </a:accent4>
      <a:accent5>
        <a:srgbClr val="FF9929"/>
      </a:accent5>
      <a:accent6>
        <a:srgbClr val="7D3DA1"/>
      </a:accent6>
      <a:hlink>
        <a:srgbClr val="F3EB4F"/>
      </a:hlink>
      <a:folHlink>
        <a:srgbClr val="7DDDFF"/>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Concourse">
      <a:fillStyleLst>
        <a:solidFill>
          <a:schemeClr val="phClr"/>
        </a:solidFill>
        <a:gradFill rotWithShape="1">
          <a:gsLst>
            <a:gs pos="0">
              <a:schemeClr val="phClr">
                <a:tint val="62000"/>
                <a:satMod val="180000"/>
              </a:schemeClr>
            </a:gs>
            <a:gs pos="65000">
              <a:schemeClr val="phClr">
                <a:tint val="32000"/>
                <a:satMod val="250000"/>
              </a:schemeClr>
            </a:gs>
            <a:gs pos="100000">
              <a:schemeClr val="phClr">
                <a:tint val="23000"/>
                <a:satMod val="300000"/>
              </a:schemeClr>
            </a:gs>
          </a:gsLst>
          <a:lin ang="16200000" scaled="0"/>
        </a:gradFill>
        <a:gradFill rotWithShape="1">
          <a:gsLst>
            <a:gs pos="0">
              <a:schemeClr val="phClr">
                <a:shade val="15000"/>
                <a:satMod val="180000"/>
              </a:schemeClr>
            </a:gs>
            <a:gs pos="50000">
              <a:schemeClr val="phClr">
                <a:shade val="45000"/>
                <a:satMod val="170000"/>
              </a:schemeClr>
            </a:gs>
            <a:gs pos="70000">
              <a:schemeClr val="phClr">
                <a:tint val="99000"/>
                <a:shade val="65000"/>
                <a:satMod val="155000"/>
              </a:schemeClr>
            </a:gs>
            <a:gs pos="100000">
              <a:schemeClr val="phClr">
                <a:tint val="95500"/>
                <a:shade val="100000"/>
                <a:satMod val="155000"/>
              </a:schemeClr>
            </a:gs>
          </a:gsLst>
          <a:lin ang="16200000" scaled="0"/>
        </a:gradFill>
      </a:fillStyleLst>
      <a:lnStyleLst>
        <a:ln w="9525" cap="flat" cmpd="sng" algn="ctr">
          <a:solidFill>
            <a:schemeClr val="phClr"/>
          </a:solidFill>
          <a:prstDash val="solid"/>
        </a:ln>
        <a:ln w="55000" cap="flat" cmpd="thickThin" algn="ctr">
          <a:solidFill>
            <a:schemeClr val="phClr"/>
          </a:solidFill>
          <a:prstDash val="solid"/>
        </a:ln>
        <a:ln w="63500" cap="flat" cmpd="thickThin" algn="ctr">
          <a:solidFill>
            <a:schemeClr val="phClr"/>
          </a:solidFill>
          <a:prstDash val="solid"/>
        </a:ln>
      </a:lnStyleLst>
      <a:effectStyleLst>
        <a:effectStyle>
          <a:effectLst>
            <a:outerShdw blurRad="50800" dist="38100" dir="5400000" rotWithShape="0">
              <a:srgbClr val="000000">
                <a:alpha val="35000"/>
              </a:srgbClr>
            </a:outerShdw>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45000"/>
              </a:srgbClr>
            </a:outerShdw>
          </a:effectLst>
          <a:scene3d>
            <a:camera prst="orthographicFront" fov="0">
              <a:rot lat="0" lon="0" rev="0"/>
            </a:camera>
            <a:lightRig rig="glow" dir="t">
              <a:rot lat="0" lon="0" rev="6360000"/>
            </a:lightRig>
          </a:scene3d>
          <a:sp3d contourW="1000" prstMaterial="flat">
            <a:bevelT w="95250" h="101600"/>
            <a:contourClr>
              <a:schemeClr val="phClr">
                <a:satMod val="300000"/>
              </a:schemeClr>
            </a:contourClr>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ln>
          <a:headEnd type="none" w="med" len="med"/>
          <a:tailEnd type="none" w="med" len="med"/>
        </a:ln>
      </a:spPr>
      <a:bodyPr vert="horz" wrap="square" lIns="109728" tIns="54864" rIns="109728" bIns="54864" numCol="1" rtlCol="0" anchor="ctr" anchorCtr="0" compatLnSpc="1">
        <a:prstTxWarp prst="textNoShape">
          <a:avLst/>
        </a:prstTxWarp>
      </a:bodyPr>
      <a:lstStyle>
        <a:defPPr marL="0" marR="0" indent="0" algn="ctr" defTabSz="1096963" rtl="0" eaLnBrk="1" fontAlgn="base" latinLnBrk="0" hangingPunct="1">
          <a:lnSpc>
            <a:spcPct val="100000"/>
          </a:lnSpc>
          <a:spcBef>
            <a:spcPct val="0"/>
          </a:spcBef>
          <a:spcAft>
            <a:spcPct val="0"/>
          </a:spcAft>
          <a:buClrTx/>
          <a:buSzTx/>
          <a:buFontTx/>
          <a:buNone/>
          <a:tabLst/>
          <a:defRPr kumimoji="0" sz="2800" b="0" i="0" u="none" strike="noStrike" cap="none" normalizeH="0" baseline="0" dirty="0" smtClean="0">
            <a:solidFill>
              <a:schemeClr val="tx1"/>
            </a:solidFill>
            <a:effectLst>
              <a:outerShdw blurRad="38100" dist="38100" dir="2700000" algn="tl">
                <a:srgbClr val="000000">
                  <a:alpha val="43137"/>
                </a:srgbClr>
              </a:outerShdw>
            </a:effectLst>
            <a:latin typeface="Segoe" pitchFamily="34" charset="0"/>
          </a:defRPr>
        </a:defPPr>
      </a:lstStyle>
      <a:style>
        <a:lnRef idx="0">
          <a:schemeClr val="accent2"/>
        </a:lnRef>
        <a:fillRef idx="3">
          <a:schemeClr val="accent2"/>
        </a:fillRef>
        <a:effectRef idx="3">
          <a:schemeClr val="accent2"/>
        </a:effectRef>
        <a:fontRef idx="minor">
          <a:schemeClr val="lt1"/>
        </a:fontRef>
      </a:style>
    </a:sp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item1.xml><?xml version="1.0" encoding="utf-8"?>
<?mso-contentType ?>
<FormTemplates xmlns="http://schemas.microsoft.com/sharepoint/v3/contenttype/forms">
  <Display>DocumentLibraryForm</Display>
  <Edit>AssetEditForm</Edit>
  <New>DocumentLibraryForm</New>
</FormTemplates>
</file>

<file path=customXml/itemProps1.xml><?xml version="1.0" encoding="utf-8"?>
<ds:datastoreItem xmlns:ds="http://schemas.openxmlformats.org/officeDocument/2006/customXml" ds:itemID="{80550262-B63B-494B-9216-80B9C429110D}">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1_Green with White Fence Segoe</Template>
  <TotalTime>75</TotalTime>
  <Words>2126</Words>
  <Application>Microsoft Office PowerPoint</Application>
  <PresentationFormat>นำเสนอทางหน้าจอ (4:3)</PresentationFormat>
  <Paragraphs>121</Paragraphs>
  <Slides>30</Slides>
  <Notes>14</Notes>
  <HiddenSlides>0</HiddenSlides>
  <MMClips>0</MMClips>
  <ScaleCrop>false</ScaleCrop>
  <HeadingPairs>
    <vt:vector size="4" baseType="variant">
      <vt:variant>
        <vt:lpstr>ชุดรูปแบบ</vt:lpstr>
      </vt:variant>
      <vt:variant>
        <vt:i4>2</vt:i4>
      </vt:variant>
      <vt:variant>
        <vt:lpstr>ชื่อเรื่องภาพนิ่ง</vt:lpstr>
      </vt:variant>
      <vt:variant>
        <vt:i4>30</vt:i4>
      </vt:variant>
    </vt:vector>
  </HeadingPairs>
  <TitlesOfParts>
    <vt:vector size="32" baseType="lpstr">
      <vt:lpstr>1_Green with White Fence Segoe</vt:lpstr>
      <vt:lpstr>White with Courier font for code slides</vt:lpstr>
      <vt:lpstr>CMM  (Capability Maturity Model)</vt:lpstr>
      <vt:lpstr>ภาพนิ่ง 2</vt:lpstr>
      <vt:lpstr>ภาพนิ่ง 3</vt:lpstr>
      <vt:lpstr>ภาพนิ่ง 4</vt:lpstr>
      <vt:lpstr>ภาพนิ่ง 5</vt:lpstr>
      <vt:lpstr>ภาพนิ่ง 6</vt:lpstr>
      <vt:lpstr>ภาพนิ่ง 7</vt:lpstr>
      <vt:lpstr>ภาพนิ่ง 8</vt:lpstr>
      <vt:lpstr>ภาพนิ่ง 9</vt:lpstr>
      <vt:lpstr>ภาพนิ่ง 10</vt:lpstr>
      <vt:lpstr>ภาพนิ่ง 11</vt:lpstr>
      <vt:lpstr>ภาพนิ่ง 12</vt:lpstr>
      <vt:lpstr>ภาพนิ่ง 13</vt:lpstr>
      <vt:lpstr>ภาพนิ่ง 14</vt:lpstr>
      <vt:lpstr>ภาพนิ่ง 15</vt:lpstr>
      <vt:lpstr>ภาพนิ่ง 16</vt:lpstr>
      <vt:lpstr>ภาพนิ่ง 17</vt:lpstr>
      <vt:lpstr>ภาพนิ่ง 18</vt:lpstr>
      <vt:lpstr>ภาพนิ่ง 19</vt:lpstr>
      <vt:lpstr>ภาพนิ่ง 20</vt:lpstr>
      <vt:lpstr>ภาพนิ่ง 21</vt:lpstr>
      <vt:lpstr>ภาพนิ่ง 22</vt:lpstr>
      <vt:lpstr>ภาพนิ่ง 23</vt:lpstr>
      <vt:lpstr>ภาพนิ่ง 24</vt:lpstr>
      <vt:lpstr>ภาพนิ่ง 25</vt:lpstr>
      <vt:lpstr>ภาพนิ่ง 26</vt:lpstr>
      <vt:lpstr>ภาพนิ่ง 27</vt:lpstr>
      <vt:lpstr>ภาพนิ่ง 28</vt:lpstr>
      <vt:lpstr>ภาพนิ่ง 29</vt:lpstr>
      <vt:lpstr>ภาพนิ่ง 30</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CMM  (Capability Maturity Model)</dc:title>
  <dc:creator>kedkarn</dc:creator>
  <cp:lastModifiedBy>Administrators</cp:lastModifiedBy>
  <cp:revision>22</cp:revision>
  <dcterms:created xsi:type="dcterms:W3CDTF">2012-11-29T20:34:45Z</dcterms:created>
  <dcterms:modified xsi:type="dcterms:W3CDTF">2013-03-29T22:09:50Z</dcterms:modified>
  <cp:version/>
</cp:coreProperties>
</file>

<file path=docProps/custom.xml><?xml version="1.0" encoding="utf-8"?>
<Properties xmlns="http://schemas.openxmlformats.org/officeDocument/2006/custom-properties" xmlns:vt="http://schemas.openxmlformats.org/officeDocument/2006/docPropsVTypes">
  <property fmtid="{D5CDD505-2E9C-101B-9397-08002B2CF9AE}" pid="2" name="_TemplateID">
    <vt:lpwstr>TC102867469990</vt:lpwstr>
  </property>
</Properties>
</file>