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71" r:id="rId3"/>
    <p:sldId id="257" r:id="rId4"/>
    <p:sldId id="259" r:id="rId5"/>
    <p:sldId id="258" r:id="rId6"/>
    <p:sldId id="260" r:id="rId7"/>
    <p:sldId id="272" r:id="rId8"/>
    <p:sldId id="273" r:id="rId9"/>
    <p:sldId id="261" r:id="rId10"/>
    <p:sldId id="265" r:id="rId11"/>
    <p:sldId id="262" r:id="rId12"/>
    <p:sldId id="268" r:id="rId13"/>
    <p:sldId id="263" r:id="rId14"/>
    <p:sldId id="269" r:id="rId15"/>
    <p:sldId id="264" r:id="rId16"/>
    <p:sldId id="270" r:id="rId17"/>
  </p:sldIdLst>
  <p:sldSz cx="9144000" cy="6858000" type="screen4x3"/>
  <p:notesSz cx="6858000" cy="9144000"/>
  <p:defaultTextStyle>
    <a:defPPr>
      <a:defRPr lang="th-TH"/>
    </a:defPPr>
    <a:lvl1pPr marL="0" algn="l" defTabSz="914400" rtl="0" eaLnBrk="1" latinLnBrk="0" hangingPunct="1">
      <a:defRPr sz="2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2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2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2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2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2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2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2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2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44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ภาพนิ่งชื่อเรื่อ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th-TH"/>
          </a:p>
        </p:txBody>
      </p:sp>
      <p:sp>
        <p:nvSpPr>
          <p:cNvPr id="3" name="ชื่อเรื่องรอง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th-TH" smtClean="0"/>
              <a:t>คลิกเพื่อแก้ไขลักษณะชื่อเรื่องรองต้นแบบ</a:t>
            </a:r>
            <a:endParaRPr lang="th-TH"/>
          </a:p>
        </p:txBody>
      </p:sp>
      <p:sp>
        <p:nvSpPr>
          <p:cNvPr id="4" name="ตัวยึดวันที่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AD2E4F-2B8A-41AE-94C7-4129D1E9C165}" type="datetimeFigureOut">
              <a:rPr lang="th-TH" smtClean="0"/>
              <a:pPr/>
              <a:t>11/05/56</a:t>
            </a:fld>
            <a:endParaRPr lang="th-TH"/>
          </a:p>
        </p:txBody>
      </p:sp>
      <p:sp>
        <p:nvSpPr>
          <p:cNvPr id="5" name="ตัวยึดท้ายกระดา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h-TH"/>
          </a:p>
        </p:txBody>
      </p:sp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34F75D-EE0E-48A7-B577-797DFA05FA16}" type="slidenum">
              <a:rPr lang="th-TH" smtClean="0"/>
              <a:pPr/>
              <a:t>‹#›</a:t>
            </a:fld>
            <a:endParaRPr lang="th-TH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ชื่อเรื่องและเนื้อหา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th-TH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th-TH"/>
          </a:p>
        </p:txBody>
      </p:sp>
      <p:sp>
        <p:nvSpPr>
          <p:cNvPr id="4" name="ตัวยึดวันที่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AD2E4F-2B8A-41AE-94C7-4129D1E9C165}" type="datetimeFigureOut">
              <a:rPr lang="th-TH" smtClean="0"/>
              <a:pPr/>
              <a:t>11/05/56</a:t>
            </a:fld>
            <a:endParaRPr lang="th-TH"/>
          </a:p>
        </p:txBody>
      </p:sp>
      <p:sp>
        <p:nvSpPr>
          <p:cNvPr id="5" name="ตัวยึดท้ายกระดา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h-TH"/>
          </a:p>
        </p:txBody>
      </p:sp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34F75D-EE0E-48A7-B577-797DFA05FA16}" type="slidenum">
              <a:rPr lang="th-TH" smtClean="0"/>
              <a:pPr/>
              <a:t>‹#›</a:t>
            </a:fld>
            <a:endParaRPr lang="th-TH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ส่วนหัวของส่ว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th-TH" smtClean="0"/>
              <a:t>คลิกเพื่อแก้ไขลักษณะชื่อเรื่องต้นแบบ</a:t>
            </a:r>
            <a:endParaRPr lang="th-TH"/>
          </a:p>
        </p:txBody>
      </p:sp>
      <p:sp>
        <p:nvSpPr>
          <p:cNvPr id="3" name="ตัวยึดข้อความ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</p:txBody>
      </p:sp>
      <p:sp>
        <p:nvSpPr>
          <p:cNvPr id="4" name="ตัวยึดวันที่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AD2E4F-2B8A-41AE-94C7-4129D1E9C165}" type="datetimeFigureOut">
              <a:rPr lang="th-TH" smtClean="0"/>
              <a:pPr/>
              <a:t>11/05/56</a:t>
            </a:fld>
            <a:endParaRPr lang="th-TH"/>
          </a:p>
        </p:txBody>
      </p:sp>
      <p:sp>
        <p:nvSpPr>
          <p:cNvPr id="5" name="ตัวยึดท้ายกระดา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h-TH"/>
          </a:p>
        </p:txBody>
      </p:sp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34F75D-EE0E-48A7-B577-797DFA05FA16}" type="slidenum">
              <a:rPr lang="th-TH" smtClean="0"/>
              <a:pPr/>
              <a:t>‹#›</a:t>
            </a:fld>
            <a:endParaRPr lang="th-TH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เนื้อหา 2 ส่ว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th-TH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th-TH"/>
          </a:p>
        </p:txBody>
      </p:sp>
      <p:sp>
        <p:nvSpPr>
          <p:cNvPr id="4" name="ตัวยึดเนื้อหา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th-TH"/>
          </a:p>
        </p:txBody>
      </p:sp>
      <p:sp>
        <p:nvSpPr>
          <p:cNvPr id="5" name="ตัวยึดวันที่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AD2E4F-2B8A-41AE-94C7-4129D1E9C165}" type="datetimeFigureOut">
              <a:rPr lang="th-TH" smtClean="0"/>
              <a:pPr/>
              <a:t>11/05/56</a:t>
            </a:fld>
            <a:endParaRPr lang="th-TH"/>
          </a:p>
        </p:txBody>
      </p:sp>
      <p:sp>
        <p:nvSpPr>
          <p:cNvPr id="6" name="ตัวยึดท้ายกระดา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h-TH"/>
          </a:p>
        </p:txBody>
      </p:sp>
      <p:sp>
        <p:nvSpPr>
          <p:cNvPr id="7" name="ตัวยึดหมายเลขภาพนิ่ง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34F75D-EE0E-48A7-B577-797DFA05FA16}" type="slidenum">
              <a:rPr lang="th-TH" smtClean="0"/>
              <a:pPr/>
              <a:t>‹#›</a:t>
            </a:fld>
            <a:endParaRPr lang="th-TH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การเปรียบเทียบ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th-TH" smtClean="0"/>
              <a:t>คลิกเพื่อแก้ไขลักษณะชื่อเรื่องต้นแบบ</a:t>
            </a:r>
            <a:endParaRPr lang="th-TH"/>
          </a:p>
        </p:txBody>
      </p:sp>
      <p:sp>
        <p:nvSpPr>
          <p:cNvPr id="3" name="ตัวยึดข้อความ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</p:txBody>
      </p:sp>
      <p:sp>
        <p:nvSpPr>
          <p:cNvPr id="4" name="ตัวยึดเนื้อหา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th-TH"/>
          </a:p>
        </p:txBody>
      </p:sp>
      <p:sp>
        <p:nvSpPr>
          <p:cNvPr id="5" name="ตัวยึดข้อความ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</p:txBody>
      </p:sp>
      <p:sp>
        <p:nvSpPr>
          <p:cNvPr id="6" name="ตัวยึดเนื้อหา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th-TH"/>
          </a:p>
        </p:txBody>
      </p:sp>
      <p:sp>
        <p:nvSpPr>
          <p:cNvPr id="7" name="ตัวยึดวันที่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AD2E4F-2B8A-41AE-94C7-4129D1E9C165}" type="datetimeFigureOut">
              <a:rPr lang="th-TH" smtClean="0"/>
              <a:pPr/>
              <a:t>11/05/56</a:t>
            </a:fld>
            <a:endParaRPr lang="th-TH"/>
          </a:p>
        </p:txBody>
      </p:sp>
      <p:sp>
        <p:nvSpPr>
          <p:cNvPr id="8" name="ตัวยึดท้ายกระดาษ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h-TH"/>
          </a:p>
        </p:txBody>
      </p:sp>
      <p:sp>
        <p:nvSpPr>
          <p:cNvPr id="9" name="ตัวยึดหมายเลขภาพนิ่ง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34F75D-EE0E-48A7-B577-797DFA05FA16}" type="slidenum">
              <a:rPr lang="th-TH" smtClean="0"/>
              <a:pPr/>
              <a:t>‹#›</a:t>
            </a:fld>
            <a:endParaRPr lang="th-TH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เฉพาะชื่อเรื่อ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th-TH"/>
          </a:p>
        </p:txBody>
      </p:sp>
      <p:sp>
        <p:nvSpPr>
          <p:cNvPr id="3" name="ตัวยึดวันที่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AD2E4F-2B8A-41AE-94C7-4129D1E9C165}" type="datetimeFigureOut">
              <a:rPr lang="th-TH" smtClean="0"/>
              <a:pPr/>
              <a:t>11/05/56</a:t>
            </a:fld>
            <a:endParaRPr lang="th-TH"/>
          </a:p>
        </p:txBody>
      </p:sp>
      <p:sp>
        <p:nvSpPr>
          <p:cNvPr id="4" name="ตัวยึดท้ายกระดาษ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h-TH"/>
          </a:p>
        </p:txBody>
      </p:sp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34F75D-EE0E-48A7-B577-797DFA05FA16}" type="slidenum">
              <a:rPr lang="th-TH" smtClean="0"/>
              <a:pPr/>
              <a:t>‹#›</a:t>
            </a:fld>
            <a:endParaRPr lang="th-TH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ว่างเปล่า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ตัวยึดวันที่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AD2E4F-2B8A-41AE-94C7-4129D1E9C165}" type="datetimeFigureOut">
              <a:rPr lang="th-TH" smtClean="0"/>
              <a:pPr/>
              <a:t>11/05/56</a:t>
            </a:fld>
            <a:endParaRPr lang="th-TH"/>
          </a:p>
        </p:txBody>
      </p:sp>
      <p:sp>
        <p:nvSpPr>
          <p:cNvPr id="3" name="ตัวยึดท้ายกระดาษ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h-TH"/>
          </a:p>
        </p:txBody>
      </p:sp>
      <p:sp>
        <p:nvSpPr>
          <p:cNvPr id="4" name="ตัวยึดหมายเลขภาพนิ่ง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34F75D-EE0E-48A7-B577-797DFA05FA16}" type="slidenum">
              <a:rPr lang="th-TH" smtClean="0"/>
              <a:pPr/>
              <a:t>‹#›</a:t>
            </a:fld>
            <a:endParaRPr lang="th-TH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เนื้อหาพร้อมคำอธิบายภาพ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th-TH" smtClean="0"/>
              <a:t>คลิกเพื่อแก้ไขลักษณะชื่อเรื่องต้นแบบ</a:t>
            </a:r>
            <a:endParaRPr lang="th-TH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th-TH"/>
          </a:p>
        </p:txBody>
      </p:sp>
      <p:sp>
        <p:nvSpPr>
          <p:cNvPr id="4" name="ตัวยึดข้อความ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</p:txBody>
      </p:sp>
      <p:sp>
        <p:nvSpPr>
          <p:cNvPr id="5" name="ตัวยึดวันที่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AD2E4F-2B8A-41AE-94C7-4129D1E9C165}" type="datetimeFigureOut">
              <a:rPr lang="th-TH" smtClean="0"/>
              <a:pPr/>
              <a:t>11/05/56</a:t>
            </a:fld>
            <a:endParaRPr lang="th-TH"/>
          </a:p>
        </p:txBody>
      </p:sp>
      <p:sp>
        <p:nvSpPr>
          <p:cNvPr id="6" name="ตัวยึดท้ายกระดา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h-TH"/>
          </a:p>
        </p:txBody>
      </p:sp>
      <p:sp>
        <p:nvSpPr>
          <p:cNvPr id="7" name="ตัวยึดหมายเลขภาพนิ่ง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34F75D-EE0E-48A7-B577-797DFA05FA16}" type="slidenum">
              <a:rPr lang="th-TH" smtClean="0"/>
              <a:pPr/>
              <a:t>‹#›</a:t>
            </a:fld>
            <a:endParaRPr lang="th-TH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รูปภาพพร้อมคำอธิบายภาพ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th-TH" smtClean="0"/>
              <a:t>คลิกเพื่อแก้ไขลักษณะชื่อเรื่องต้นแบบ</a:t>
            </a:r>
            <a:endParaRPr lang="th-TH"/>
          </a:p>
        </p:txBody>
      </p:sp>
      <p:sp>
        <p:nvSpPr>
          <p:cNvPr id="3" name="ตัวยึดรูปภาพ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th-TH"/>
          </a:p>
        </p:txBody>
      </p:sp>
      <p:sp>
        <p:nvSpPr>
          <p:cNvPr id="4" name="ตัวยึดข้อความ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</p:txBody>
      </p:sp>
      <p:sp>
        <p:nvSpPr>
          <p:cNvPr id="5" name="ตัวยึดวันที่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AD2E4F-2B8A-41AE-94C7-4129D1E9C165}" type="datetimeFigureOut">
              <a:rPr lang="th-TH" smtClean="0"/>
              <a:pPr/>
              <a:t>11/05/56</a:t>
            </a:fld>
            <a:endParaRPr lang="th-TH"/>
          </a:p>
        </p:txBody>
      </p:sp>
      <p:sp>
        <p:nvSpPr>
          <p:cNvPr id="6" name="ตัวยึดท้ายกระดา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h-TH"/>
          </a:p>
        </p:txBody>
      </p:sp>
      <p:sp>
        <p:nvSpPr>
          <p:cNvPr id="7" name="ตัวยึดหมายเลขภาพนิ่ง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34F75D-EE0E-48A7-B577-797DFA05FA16}" type="slidenum">
              <a:rPr lang="th-TH" smtClean="0"/>
              <a:pPr/>
              <a:t>‹#›</a:t>
            </a:fld>
            <a:endParaRPr lang="th-TH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ชื่อเรื่องและข้อความแนวตั้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th-TH"/>
          </a:p>
        </p:txBody>
      </p:sp>
      <p:sp>
        <p:nvSpPr>
          <p:cNvPr id="3" name="ตัวยึดข้อความแนวตั้ง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th-TH"/>
          </a:p>
        </p:txBody>
      </p:sp>
      <p:sp>
        <p:nvSpPr>
          <p:cNvPr id="4" name="ตัวยึดวันที่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AD2E4F-2B8A-41AE-94C7-4129D1E9C165}" type="datetimeFigureOut">
              <a:rPr lang="th-TH" smtClean="0"/>
              <a:pPr/>
              <a:t>11/05/56</a:t>
            </a:fld>
            <a:endParaRPr lang="th-TH"/>
          </a:p>
        </p:txBody>
      </p:sp>
      <p:sp>
        <p:nvSpPr>
          <p:cNvPr id="5" name="ตัวยึดท้ายกระดา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h-TH"/>
          </a:p>
        </p:txBody>
      </p:sp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34F75D-EE0E-48A7-B577-797DFA05FA16}" type="slidenum">
              <a:rPr lang="th-TH" smtClean="0"/>
              <a:pPr/>
              <a:t>‹#›</a:t>
            </a:fld>
            <a:endParaRPr lang="th-TH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ข้อความและชื่อเรื่องแนวตั้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แนวตั้ง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th-TH"/>
          </a:p>
        </p:txBody>
      </p:sp>
      <p:sp>
        <p:nvSpPr>
          <p:cNvPr id="3" name="ตัวยึดข้อความแนวตั้ง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th-TH"/>
          </a:p>
        </p:txBody>
      </p:sp>
      <p:sp>
        <p:nvSpPr>
          <p:cNvPr id="4" name="ตัวยึดวันที่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AD2E4F-2B8A-41AE-94C7-4129D1E9C165}" type="datetimeFigureOut">
              <a:rPr lang="th-TH" smtClean="0"/>
              <a:pPr/>
              <a:t>11/05/56</a:t>
            </a:fld>
            <a:endParaRPr lang="th-TH"/>
          </a:p>
        </p:txBody>
      </p:sp>
      <p:sp>
        <p:nvSpPr>
          <p:cNvPr id="5" name="ตัวยึดท้ายกระดา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h-TH"/>
          </a:p>
        </p:txBody>
      </p:sp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34F75D-EE0E-48A7-B577-797DFA05FA16}" type="slidenum">
              <a:rPr lang="th-TH" smtClean="0"/>
              <a:pPr/>
              <a:t>‹#›</a:t>
            </a:fld>
            <a:endParaRPr lang="th-TH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ตัวยึดชื่อเรื่อง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th-TH"/>
          </a:p>
        </p:txBody>
      </p:sp>
      <p:sp>
        <p:nvSpPr>
          <p:cNvPr id="3" name="ตัวยึดข้อความ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th-TH"/>
          </a:p>
        </p:txBody>
      </p:sp>
      <p:sp>
        <p:nvSpPr>
          <p:cNvPr id="4" name="ตัวยึดวันที่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9AD2E4F-2B8A-41AE-94C7-4129D1E9C165}" type="datetimeFigureOut">
              <a:rPr lang="th-TH" smtClean="0"/>
              <a:pPr/>
              <a:t>11/05/56</a:t>
            </a:fld>
            <a:endParaRPr lang="th-TH"/>
          </a:p>
        </p:txBody>
      </p:sp>
      <p:sp>
        <p:nvSpPr>
          <p:cNvPr id="5" name="ตัวยึดท้ายกระดาษ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th-TH"/>
          </a:p>
        </p:txBody>
      </p:sp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D34F75D-EE0E-48A7-B577-797DFA05FA16}" type="slidenum">
              <a:rPr lang="th-TH" smtClean="0"/>
              <a:pPr/>
              <a:t>‹#›</a:t>
            </a:fld>
            <a:endParaRPr lang="th-TH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th-TH"/>
      </a:defPPr>
      <a:lvl1pPr marL="0" algn="l" defTabSz="914400" rtl="0" eaLnBrk="1" latinLnBrk="0" hangingPunct="1"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2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2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2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2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2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2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2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hyperlink" Target="https://sites.google.com/site/dormitorymanagement/3-2/3-1flowchart-kar-khea-phak/fc1.JPG?attredirects=0" TargetMode="Externa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hyperlink" Target="https://sites.google.com/site/dormitorymanagement/3-2/3-flowchart-kar-cxng/f4.JPG?attredirects=0" TargetMode="Externa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hyperlink" Target="https://sites.google.com/site/dormitorymanagement/3-2/3-2flowchart-kar-yay-xxk/fc2.JPG?attredirects=0" TargetMode="Externa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hyperlink" Target="https://sites.google.com/site/dormitorymanagement/3-2/3-4-flowchart-kar-khanwn-kha-chi-cay/fc4.JPG?attredirects=0" TargetMode="Externa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hyperlink" Target="http://1.bp.blogspot.com/-QB1c5FnqNZk/UHH0wlh7TfI/AAAAAAAAADY/XTmXfWGZF-s/s1600/ScreenShot029.jpg" TargetMode="Externa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ctrTitle"/>
          </p:nvPr>
        </p:nvSpPr>
        <p:spPr>
          <a:solidFill>
            <a:schemeClr val="accent6">
              <a:lumMod val="60000"/>
              <a:lumOff val="40000"/>
            </a:schemeClr>
          </a:solidFill>
        </p:spPr>
        <p:txBody>
          <a:bodyPr/>
          <a:lstStyle/>
          <a:p>
            <a:r>
              <a:rPr lang="en-US" dirty="0" smtClean="0"/>
              <a:t>Example Use Case Diagram</a:t>
            </a:r>
            <a:endParaRPr lang="th-TH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1428728" y="1428736"/>
            <a:ext cx="4980851" cy="483209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th-TH" dirty="0"/>
              <a:t>1. </a:t>
            </a:r>
            <a:r>
              <a:rPr lang="th-TH" dirty="0" smtClean="0"/>
              <a:t>ระบบ</a:t>
            </a:r>
            <a:r>
              <a:rPr lang="th-TH" dirty="0"/>
              <a:t>การจัดการห้องพัก</a:t>
            </a:r>
            <a:endParaRPr lang="th-TH" dirty="0" smtClean="0"/>
          </a:p>
          <a:p>
            <a:r>
              <a:rPr lang="th-TH" dirty="0"/>
              <a:t>    1.1 การย้ายเข้า</a:t>
            </a:r>
            <a:endParaRPr lang="th-TH" dirty="0" smtClean="0"/>
          </a:p>
          <a:p>
            <a:r>
              <a:rPr lang="th-TH" dirty="0"/>
              <a:t>    1.2 การย้ายออก</a:t>
            </a:r>
            <a:endParaRPr lang="th-TH" dirty="0" smtClean="0"/>
          </a:p>
          <a:p>
            <a:r>
              <a:rPr lang="th-TH" dirty="0"/>
              <a:t>    1.3 การจอง</a:t>
            </a:r>
            <a:endParaRPr lang="th-TH" dirty="0" smtClean="0"/>
          </a:p>
          <a:p>
            <a:r>
              <a:rPr lang="th-TH" dirty="0" smtClean="0"/>
              <a:t> </a:t>
            </a:r>
          </a:p>
          <a:p>
            <a:r>
              <a:rPr lang="th-TH" dirty="0"/>
              <a:t>2. </a:t>
            </a:r>
            <a:r>
              <a:rPr lang="th-TH" dirty="0" smtClean="0"/>
              <a:t>ระบบ</a:t>
            </a:r>
            <a:r>
              <a:rPr lang="th-TH" dirty="0"/>
              <a:t>การคำนวณค่าใช้จ่าย</a:t>
            </a:r>
            <a:endParaRPr lang="th-TH" dirty="0" smtClean="0"/>
          </a:p>
          <a:p>
            <a:r>
              <a:rPr lang="th-TH" dirty="0"/>
              <a:t>    2.1 การคำนวณค่าใช้จ่าย</a:t>
            </a:r>
            <a:endParaRPr lang="th-TH" dirty="0" smtClean="0"/>
          </a:p>
          <a:p>
            <a:r>
              <a:rPr lang="th-TH" dirty="0" smtClean="0"/>
              <a:t> </a:t>
            </a:r>
          </a:p>
          <a:p>
            <a:r>
              <a:rPr lang="th-TH" dirty="0"/>
              <a:t>3. </a:t>
            </a:r>
            <a:r>
              <a:rPr lang="th-TH" dirty="0" smtClean="0"/>
              <a:t>การ</a:t>
            </a:r>
            <a:r>
              <a:rPr lang="th-TH" dirty="0"/>
              <a:t>ออกแบบรายงาน</a:t>
            </a:r>
            <a:endParaRPr lang="th-TH" dirty="0" smtClean="0"/>
          </a:p>
          <a:p>
            <a:r>
              <a:rPr lang="th-TH" dirty="0"/>
              <a:t>    3.1 รายงานการเช่า</a:t>
            </a:r>
            <a:endParaRPr lang="th-TH" dirty="0" smtClean="0"/>
          </a:p>
          <a:p>
            <a:r>
              <a:rPr lang="th-TH" dirty="0"/>
              <a:t>    </a:t>
            </a:r>
            <a:r>
              <a:rPr lang="th-TH" dirty="0" smtClean="0"/>
              <a:t>3.2 </a:t>
            </a:r>
            <a:r>
              <a:rPr lang="th-TH" dirty="0"/>
              <a:t>รายงานการชำระ</a:t>
            </a:r>
            <a:r>
              <a:rPr lang="th-TH" dirty="0" smtClean="0"/>
              <a:t>ค่าใช้จ่าย</a:t>
            </a:r>
            <a:endParaRPr lang="th-TH" dirty="0"/>
          </a:p>
        </p:txBody>
      </p:sp>
      <p:sp>
        <p:nvSpPr>
          <p:cNvPr id="6" name="TextBox 5"/>
          <p:cNvSpPr txBox="1"/>
          <p:nvPr/>
        </p:nvSpPr>
        <p:spPr>
          <a:xfrm>
            <a:off x="1428728" y="642918"/>
            <a:ext cx="3571900" cy="523220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th-TH" b="1" dirty="0" smtClean="0"/>
              <a:t>ขอบเขตของระบบงาน</a:t>
            </a:r>
            <a:endParaRPr lang="th-TH" b="1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https://sites.google.com/site/dormitorymanagement/_/rsrc/1284131423900/3-2/3-1flowchart-kar-khea-phak/fc1.JPG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214678" y="0"/>
            <a:ext cx="5778719" cy="6643710"/>
          </a:xfrm>
          <a:prstGeom prst="rect">
            <a:avLst/>
          </a:prstGeom>
          <a:noFill/>
        </p:spPr>
      </p:pic>
      <p:sp>
        <p:nvSpPr>
          <p:cNvPr id="6" name="TextBox 5"/>
          <p:cNvSpPr txBox="1"/>
          <p:nvPr/>
        </p:nvSpPr>
        <p:spPr>
          <a:xfrm>
            <a:off x="214282" y="357166"/>
            <a:ext cx="3571900" cy="523220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Flowchart  </a:t>
            </a:r>
            <a:r>
              <a:rPr lang="th-TH" dirty="0" smtClean="0"/>
              <a:t>การเข้าพักหอพัก</a:t>
            </a:r>
            <a:endParaRPr lang="th-TH" dirty="0"/>
          </a:p>
        </p:txBody>
      </p:sp>
      <p:sp>
        <p:nvSpPr>
          <p:cNvPr id="7" name="TextBox 6"/>
          <p:cNvSpPr txBox="1"/>
          <p:nvPr/>
        </p:nvSpPr>
        <p:spPr>
          <a:xfrm>
            <a:off x="214282" y="1428736"/>
            <a:ext cx="3357585" cy="4154984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th-TH" sz="2400" dirty="0"/>
              <a:t>1. เริ่มจากผู้ใช้ค้นหาข้อมูลห้องว่าง ตรวจสอบสถานะของห้องว่าว่างหรือไม่ จากแฟ้มข้อมูลห้องพัก</a:t>
            </a:r>
            <a:endParaRPr lang="th-TH" sz="2400" dirty="0" smtClean="0"/>
          </a:p>
          <a:p>
            <a:r>
              <a:rPr lang="th-TH" sz="2400" dirty="0"/>
              <a:t>2. ถ้ามีห้องว่างก็จะทำสัญญา ถ้าไม่มีห้องว่างก็ทำการจอง</a:t>
            </a:r>
            <a:endParaRPr lang="th-TH" sz="2400" dirty="0" smtClean="0"/>
          </a:p>
          <a:p>
            <a:r>
              <a:rPr lang="th-TH" sz="2400" dirty="0"/>
              <a:t>3. รับชำระเงินค่าประกัน</a:t>
            </a:r>
            <a:endParaRPr lang="th-TH" sz="2400" dirty="0" smtClean="0"/>
          </a:p>
          <a:p>
            <a:r>
              <a:rPr lang="th-TH" sz="2400" dirty="0"/>
              <a:t>4. ทำการบันทึกและออกใบเสร็จ</a:t>
            </a:r>
            <a:endParaRPr lang="th-TH" sz="2400" dirty="0" smtClean="0"/>
          </a:p>
          <a:p>
            <a:r>
              <a:rPr lang="th-TH" sz="2400" dirty="0"/>
              <a:t>5.จบการทำงาน</a:t>
            </a:r>
            <a:endParaRPr lang="th-TH" sz="2400" dirty="0" smtClean="0"/>
          </a:p>
          <a:p>
            <a:r>
              <a:rPr lang="th-TH" sz="2400" dirty="0"/>
              <a:t>6. เจ้าของห้องพักจะได้รับรายงานข้อมูลห้องพัก และข้อมูลการเข้าพัก</a:t>
            </a:r>
            <a:endParaRPr lang="th-TH" sz="2400" dirty="0" smtClean="0"/>
          </a:p>
          <a:p>
            <a:endParaRPr lang="th-TH" sz="2400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386" name="Picture 2" descr="https://sites.google.com/site/dormitorymanagement/_/rsrc/1284131257415/3-2/3-flowchart-kar-cxng/f4.JPG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723477" y="214290"/>
            <a:ext cx="6349117" cy="6500858"/>
          </a:xfrm>
          <a:prstGeom prst="rect">
            <a:avLst/>
          </a:prstGeom>
          <a:noFill/>
        </p:spPr>
      </p:pic>
      <p:sp>
        <p:nvSpPr>
          <p:cNvPr id="5" name="TextBox 4"/>
          <p:cNvSpPr txBox="1"/>
          <p:nvPr/>
        </p:nvSpPr>
        <p:spPr>
          <a:xfrm>
            <a:off x="214282" y="357166"/>
            <a:ext cx="3571900" cy="523220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Flowchart  </a:t>
            </a:r>
            <a:r>
              <a:rPr lang="th-TH" dirty="0" smtClean="0"/>
              <a:t>การจอง</a:t>
            </a:r>
            <a:endParaRPr lang="th-TH" dirty="0"/>
          </a:p>
        </p:txBody>
      </p:sp>
      <p:sp>
        <p:nvSpPr>
          <p:cNvPr id="6" name="TextBox 5"/>
          <p:cNvSpPr txBox="1"/>
          <p:nvPr/>
        </p:nvSpPr>
        <p:spPr>
          <a:xfrm>
            <a:off x="214282" y="1428736"/>
            <a:ext cx="3500462" cy="2677656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th-TH" sz="2400" dirty="0"/>
              <a:t>1. เริ่มจากผู้ใช้คีย์หมายเลขห้องพัก โดยดึงข้อมูลมาจากแฟ้มข้อมูลห้องพัก</a:t>
            </a:r>
            <a:endParaRPr lang="th-TH" sz="2400" dirty="0" smtClean="0"/>
          </a:p>
          <a:p>
            <a:r>
              <a:rPr lang="th-TH" sz="2400" dirty="0"/>
              <a:t>2. จ่ายเงินค่าประกัน</a:t>
            </a:r>
            <a:endParaRPr lang="th-TH" sz="2400" dirty="0" smtClean="0"/>
          </a:p>
          <a:p>
            <a:r>
              <a:rPr lang="th-TH" sz="2400" dirty="0"/>
              <a:t>3. บันทึกข้อมูลและทำการพิมพ์ใบเสร็จ</a:t>
            </a:r>
            <a:endParaRPr lang="th-TH" sz="2400" dirty="0" smtClean="0"/>
          </a:p>
          <a:p>
            <a:r>
              <a:rPr lang="th-TH" sz="2400" dirty="0"/>
              <a:t>4. จบการทำงาน</a:t>
            </a:r>
            <a:endParaRPr lang="th-TH" sz="2400" dirty="0" smtClean="0"/>
          </a:p>
          <a:p>
            <a:r>
              <a:rPr lang="th-TH" sz="2400" dirty="0"/>
              <a:t>5. เจ้าของหอพักจะได้รับข้อมูลการจอง</a:t>
            </a:r>
            <a:endParaRPr lang="th-TH" sz="2400" dirty="0" smtClean="0"/>
          </a:p>
          <a:p>
            <a:endParaRPr lang="th-TH" sz="2400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 descr="https://sites.google.com/site/dormitorymanagement/_/rsrc/1284131640853/3-2/3-2flowchart-kar-yay-xxk/fc2.JPG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000496" y="214290"/>
            <a:ext cx="5000660" cy="6447392"/>
          </a:xfrm>
          <a:prstGeom prst="rect">
            <a:avLst/>
          </a:prstGeom>
          <a:noFill/>
        </p:spPr>
      </p:pic>
      <p:sp>
        <p:nvSpPr>
          <p:cNvPr id="5" name="TextBox 4"/>
          <p:cNvSpPr txBox="1"/>
          <p:nvPr/>
        </p:nvSpPr>
        <p:spPr>
          <a:xfrm>
            <a:off x="214282" y="357166"/>
            <a:ext cx="3571900" cy="523220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Flowchart  </a:t>
            </a:r>
            <a:r>
              <a:rPr lang="th-TH" dirty="0" smtClean="0"/>
              <a:t>การย้ายออก</a:t>
            </a:r>
            <a:endParaRPr lang="th-TH" dirty="0"/>
          </a:p>
        </p:txBody>
      </p:sp>
      <p:sp>
        <p:nvSpPr>
          <p:cNvPr id="6" name="TextBox 5"/>
          <p:cNvSpPr txBox="1"/>
          <p:nvPr/>
        </p:nvSpPr>
        <p:spPr>
          <a:xfrm>
            <a:off x="214282" y="1428736"/>
            <a:ext cx="3786214" cy="4524315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th-TH" sz="2400" dirty="0"/>
              <a:t>1. เริ่มจากผู้ใช้ค้นหาข้อมูลห้องพัก ตรวจสอบความเสียหายของห้องพักว่ามีความเสียหายหรือไม่</a:t>
            </a:r>
            <a:endParaRPr lang="th-TH" sz="2400" dirty="0" smtClean="0"/>
          </a:p>
          <a:p>
            <a:r>
              <a:rPr lang="th-TH" sz="2400" dirty="0"/>
              <a:t>2. ถ้าห้องมีความเสียหายก็จะคำนวณค่าปรับ ถ้าไม่มีก็คืนเงินประกันและออกใบเสร็จ</a:t>
            </a:r>
            <a:endParaRPr lang="th-TH" sz="2400" dirty="0" smtClean="0"/>
          </a:p>
          <a:p>
            <a:r>
              <a:rPr lang="th-TH" sz="2400" dirty="0"/>
              <a:t>3. หักเงินค่าประกัน</a:t>
            </a:r>
            <a:endParaRPr lang="th-TH" sz="2400" dirty="0" smtClean="0"/>
          </a:p>
          <a:p>
            <a:r>
              <a:rPr lang="th-TH" sz="2400" dirty="0"/>
              <a:t>4. ทำการบันทึกและออกใบเสร็จ</a:t>
            </a:r>
            <a:endParaRPr lang="th-TH" sz="2400" dirty="0" smtClean="0"/>
          </a:p>
          <a:p>
            <a:r>
              <a:rPr lang="th-TH" sz="2400" dirty="0"/>
              <a:t>5.จบการทำงาน</a:t>
            </a:r>
            <a:endParaRPr lang="th-TH" sz="2400" dirty="0" smtClean="0"/>
          </a:p>
          <a:p>
            <a:r>
              <a:rPr lang="th-TH" sz="2400" dirty="0"/>
              <a:t>6. เจ้าของหอพักได้รับรายงานข้อมูลห้องพัก และข้อมูลการย้ายออก</a:t>
            </a:r>
            <a:endParaRPr lang="th-TH" sz="2400" dirty="0" smtClean="0"/>
          </a:p>
          <a:p>
            <a:endParaRPr lang="th-TH" sz="2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410" name="Picture 2" descr="https://sites.google.com/site/dormitorymanagement/_/rsrc/1284132071168/3-2/3-4-flowchart-kar-khanwn-kha-chi-cay/fc4.JPG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670738" y="214314"/>
            <a:ext cx="5330418" cy="6643710"/>
          </a:xfrm>
          <a:prstGeom prst="rect">
            <a:avLst/>
          </a:prstGeom>
          <a:noFill/>
        </p:spPr>
      </p:pic>
      <p:sp>
        <p:nvSpPr>
          <p:cNvPr id="5" name="TextBox 4"/>
          <p:cNvSpPr txBox="1"/>
          <p:nvPr/>
        </p:nvSpPr>
        <p:spPr>
          <a:xfrm>
            <a:off x="214282" y="0"/>
            <a:ext cx="4214842" cy="523220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Flowchart  </a:t>
            </a:r>
            <a:r>
              <a:rPr lang="th-TH" dirty="0" smtClean="0"/>
              <a:t>การคำนวณค่าใช้จ่าย</a:t>
            </a:r>
            <a:endParaRPr lang="th-TH" dirty="0"/>
          </a:p>
        </p:txBody>
      </p:sp>
      <p:sp>
        <p:nvSpPr>
          <p:cNvPr id="6" name="TextBox 5"/>
          <p:cNvSpPr txBox="1"/>
          <p:nvPr/>
        </p:nvSpPr>
        <p:spPr>
          <a:xfrm>
            <a:off x="214282" y="571480"/>
            <a:ext cx="4786346" cy="4154984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th-TH" sz="2400" dirty="0"/>
              <a:t>1. เริ่มต้นที่ผู้ใช้งานทำการคีย์หมายเลขห้องจากแฟ้มข้อมูลห้องพัก</a:t>
            </a:r>
            <a:endParaRPr lang="th-TH" sz="2400" dirty="0" smtClean="0"/>
          </a:p>
          <a:p>
            <a:r>
              <a:rPr lang="th-TH" sz="2400" dirty="0"/>
              <a:t>2. ระบบทำการคำนวณค่าบริการ โดยดึงข้อมูลมาจากแฟ้มข้อมูลค่าใช้จ่าย</a:t>
            </a:r>
            <a:endParaRPr lang="th-TH" sz="2400" dirty="0" smtClean="0"/>
          </a:p>
          <a:p>
            <a:r>
              <a:rPr lang="th-TH" sz="2400" dirty="0"/>
              <a:t>3. เงื่อนไขในการรับชำระเงินโดยผู้ใช้ระบบทำการตรวจการรับชำระเงินโดยตรวจสอบเงินทอนว่ามีการแสดงเงินทอนหรือไม่ ถ้ามีต้องการแสดงเงินทอนแก่ลูกค้าก่อนหรือถ้าไม่มีเงินทอนก็จะทำการ บันทึกการรับชำระเงินลงในแฟ้มข้อมูลการรับชำระเงิน</a:t>
            </a:r>
            <a:endParaRPr lang="th-TH" sz="2400" dirty="0" smtClean="0"/>
          </a:p>
          <a:p>
            <a:r>
              <a:rPr lang="th-TH" sz="2400" dirty="0"/>
              <a:t>4. จบการทำงาน</a:t>
            </a:r>
            <a:endParaRPr lang="th-TH" sz="2400" dirty="0" smtClean="0"/>
          </a:p>
          <a:p>
            <a:r>
              <a:rPr lang="th-TH" sz="2400" dirty="0"/>
              <a:t>5. เจ้าของหอพักจะได้รับรายงานการชำระเงิน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18695" y="806968"/>
            <a:ext cx="8853899" cy="569386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 </a:t>
            </a:r>
            <a:r>
              <a:rPr lang="th-TH" dirty="0" smtClean="0"/>
              <a:t>คือ การเขียนอธิบายการทำงานในแต่ละ </a:t>
            </a:r>
            <a:r>
              <a:rPr lang="en-US" dirty="0" smtClean="0"/>
              <a:t>Use Case </a:t>
            </a:r>
            <a:r>
              <a:rPr lang="th-TH" dirty="0" smtClean="0"/>
              <a:t>อย่างละเอียด </a:t>
            </a:r>
            <a:br>
              <a:rPr lang="th-TH" dirty="0" smtClean="0"/>
            </a:br>
            <a:r>
              <a:rPr lang="th-TH" dirty="0" smtClean="0"/>
              <a:t> เพื่อให้เป็นตัวกลางในการสื่อสารกันระหว่างผู้วิเคราะห์ระบบกับผู้พัฒนาโปรแกรม</a:t>
            </a:r>
          </a:p>
          <a:p>
            <a:r>
              <a:rPr lang="th-TH" dirty="0" smtClean="0"/>
              <a:t>-</a:t>
            </a:r>
            <a:r>
              <a:rPr lang="en-US" dirty="0" smtClean="0"/>
              <a:t> Use Case ID </a:t>
            </a:r>
            <a:r>
              <a:rPr lang="th-TH" dirty="0" smtClean="0"/>
              <a:t>คือ หมายเลขลำดับของกิจกรรม</a:t>
            </a:r>
          </a:p>
          <a:p>
            <a:r>
              <a:rPr lang="th-TH" dirty="0" smtClean="0"/>
              <a:t>-</a:t>
            </a:r>
            <a:r>
              <a:rPr lang="en-US" dirty="0" smtClean="0"/>
              <a:t> Use Case Name </a:t>
            </a:r>
            <a:r>
              <a:rPr lang="th-TH" dirty="0" smtClean="0"/>
              <a:t>คือ ชื่อของ</a:t>
            </a:r>
            <a:r>
              <a:rPr lang="th-TH" dirty="0" err="1" smtClean="0"/>
              <a:t>ยูสเคส</a:t>
            </a:r>
            <a:endParaRPr lang="th-TH" dirty="0" smtClean="0"/>
          </a:p>
          <a:p>
            <a:r>
              <a:rPr lang="th-TH" dirty="0" smtClean="0"/>
              <a:t>-</a:t>
            </a:r>
            <a:r>
              <a:rPr lang="en-US" dirty="0" smtClean="0"/>
              <a:t> Actor </a:t>
            </a:r>
            <a:r>
              <a:rPr lang="th-TH" dirty="0" smtClean="0"/>
              <a:t>คือ ชื่อของผู้แสดง ที่มีความสัมพันธ์ใน</a:t>
            </a:r>
            <a:r>
              <a:rPr lang="th-TH" dirty="0" err="1" smtClean="0"/>
              <a:t>ยูสเคส</a:t>
            </a:r>
            <a:r>
              <a:rPr lang="th-TH" dirty="0" smtClean="0"/>
              <a:t>ที่ถูกอธิบาย</a:t>
            </a:r>
            <a:br>
              <a:rPr lang="th-TH" dirty="0" smtClean="0"/>
            </a:br>
            <a:r>
              <a:rPr lang="en-US" dirty="0" smtClean="0"/>
              <a:t>- Purpose</a:t>
            </a:r>
            <a:r>
              <a:rPr lang="th-TH" dirty="0" smtClean="0"/>
              <a:t> คือ วัตถุประสงค์หลักของ</a:t>
            </a:r>
            <a:r>
              <a:rPr lang="th-TH" dirty="0" err="1" smtClean="0"/>
              <a:t>ยูสเคส</a:t>
            </a:r>
            <a:endParaRPr lang="th-TH" dirty="0" smtClean="0"/>
          </a:p>
          <a:p>
            <a:r>
              <a:rPr lang="th-TH" dirty="0" smtClean="0"/>
              <a:t>-</a:t>
            </a:r>
            <a:r>
              <a:rPr lang="en-US" dirty="0" smtClean="0"/>
              <a:t> Level  </a:t>
            </a:r>
            <a:r>
              <a:rPr lang="th-TH" dirty="0" smtClean="0"/>
              <a:t>คือ ประเภทของ</a:t>
            </a:r>
            <a:r>
              <a:rPr lang="th-TH" dirty="0" err="1" smtClean="0"/>
              <a:t>ยูสเคส</a:t>
            </a:r>
            <a:r>
              <a:rPr lang="th-TH" dirty="0" smtClean="0"/>
              <a:t> มี 3 ประเภท คือ </a:t>
            </a:r>
            <a:r>
              <a:rPr lang="en-US" dirty="0" smtClean="0"/>
              <a:t>Base Use Case, </a:t>
            </a:r>
            <a:br>
              <a:rPr lang="en-US" dirty="0" smtClean="0"/>
            </a:br>
            <a:r>
              <a:rPr lang="en-US" dirty="0" smtClean="0"/>
              <a:t>  Include Use Case, Extend Use Case</a:t>
            </a:r>
          </a:p>
          <a:p>
            <a:r>
              <a:rPr lang="en-US" dirty="0" smtClean="0"/>
              <a:t>- Pre Conditions </a:t>
            </a:r>
            <a:r>
              <a:rPr lang="th-TH" dirty="0" smtClean="0"/>
              <a:t>คือ เงื่อนไขหรือสิ่งที่จะต้องทำก่อนที่จะเกิด</a:t>
            </a:r>
            <a:r>
              <a:rPr lang="th-TH" dirty="0" err="1" smtClean="0"/>
              <a:t>ยูสเคส</a:t>
            </a:r>
            <a:endParaRPr lang="th-TH" dirty="0" smtClean="0"/>
          </a:p>
          <a:p>
            <a:r>
              <a:rPr lang="th-TH" dirty="0" smtClean="0"/>
              <a:t>-  </a:t>
            </a:r>
            <a:r>
              <a:rPr lang="en-US" dirty="0" smtClean="0"/>
              <a:t>Post Conditions </a:t>
            </a:r>
            <a:r>
              <a:rPr lang="th-TH" dirty="0" smtClean="0"/>
              <a:t>คือ สิ่งที่เกิดขึ้น หลังจากทำ</a:t>
            </a:r>
            <a:r>
              <a:rPr lang="th-TH" dirty="0" err="1" smtClean="0"/>
              <a:t>ยูสเคส</a:t>
            </a:r>
            <a:r>
              <a:rPr lang="th-TH" dirty="0" smtClean="0"/>
              <a:t>เสร็จสิ้นแล้ว</a:t>
            </a:r>
          </a:p>
          <a:p>
            <a:r>
              <a:rPr lang="th-TH" dirty="0" smtClean="0"/>
              <a:t>-  </a:t>
            </a:r>
            <a:r>
              <a:rPr lang="en-US" dirty="0" smtClean="0"/>
              <a:t>Main Flows </a:t>
            </a:r>
            <a:r>
              <a:rPr lang="th-TH" dirty="0" smtClean="0"/>
              <a:t>คือ ขั้นตอนการทำงานของ</a:t>
            </a:r>
            <a:r>
              <a:rPr lang="th-TH" dirty="0" err="1" smtClean="0"/>
              <a:t>ยูสเคส</a:t>
            </a:r>
            <a:endParaRPr lang="th-TH" dirty="0" smtClean="0"/>
          </a:p>
          <a:p>
            <a:r>
              <a:rPr lang="th-TH" dirty="0" smtClean="0"/>
              <a:t>-  </a:t>
            </a:r>
            <a:r>
              <a:rPr lang="en-US" dirty="0" smtClean="0"/>
              <a:t>Alternate Condition </a:t>
            </a:r>
            <a:r>
              <a:rPr lang="th-TH" dirty="0" smtClean="0"/>
              <a:t>คือ เหตุการณ์ที่อาจเกิดขึ้นได้ แล้วส่งผลให้ </a:t>
            </a:r>
            <a:r>
              <a:rPr lang="en-US" dirty="0" smtClean="0"/>
              <a:t>Use Case </a:t>
            </a:r>
            <a:r>
              <a:rPr lang="th-TH" dirty="0" smtClean="0"/>
              <a:t/>
            </a:r>
            <a:br>
              <a:rPr lang="th-TH" dirty="0" smtClean="0"/>
            </a:br>
            <a:r>
              <a:rPr lang="th-TH" dirty="0" smtClean="0"/>
              <a:t>   นี้ไม่สามารถดำเนินกิจกรรมต่อไปได้</a:t>
            </a:r>
            <a:endParaRPr lang="th-TH" dirty="0"/>
          </a:p>
        </p:txBody>
      </p:sp>
      <p:sp>
        <p:nvSpPr>
          <p:cNvPr id="5" name="TextBox 4"/>
          <p:cNvSpPr txBox="1"/>
          <p:nvPr/>
        </p:nvSpPr>
        <p:spPr>
          <a:xfrm>
            <a:off x="857224" y="191136"/>
            <a:ext cx="7286676" cy="523220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th-TH" dirty="0" smtClean="0"/>
              <a:t>คำอธิบายยู</a:t>
            </a:r>
            <a:r>
              <a:rPr lang="th-TH" dirty="0" err="1" smtClean="0"/>
              <a:t>เคส</a:t>
            </a:r>
            <a:r>
              <a:rPr lang="th-TH" dirty="0" smtClean="0"/>
              <a:t>ไดอะแกรม (</a:t>
            </a:r>
            <a:r>
              <a:rPr lang="en-US" dirty="0" smtClean="0"/>
              <a:t>Use Case Documentation)</a:t>
            </a:r>
            <a:endParaRPr lang="th-TH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http://1.bp.blogspot.com/-QB1c5FnqNZk/UHH0wlh7TfI/AAAAAAAAADY/XTmXfWGZF-s/s640/ScreenShot029.jpg">
            <a:hlinkClick r:id="rId2"/>
          </p:cNvPr>
          <p:cNvPicPr>
            <a:picLocks noChangeAspect="1" noChangeArrowheads="1"/>
          </p:cNvPicPr>
          <p:nvPr/>
        </p:nvPicPr>
        <p:blipFill>
          <a:blip r:embed="rId3">
            <a:lum contrast="10000"/>
          </a:blip>
          <a:srcRect/>
          <a:stretch>
            <a:fillRect/>
          </a:stretch>
        </p:blipFill>
        <p:spPr bwMode="auto">
          <a:xfrm>
            <a:off x="481205" y="1214422"/>
            <a:ext cx="8662795" cy="5143536"/>
          </a:xfrm>
          <a:prstGeom prst="rect">
            <a:avLst/>
          </a:prstGeom>
          <a:noFill/>
        </p:spPr>
      </p:pic>
      <p:sp>
        <p:nvSpPr>
          <p:cNvPr id="5" name="TextBox 4"/>
          <p:cNvSpPr txBox="1"/>
          <p:nvPr/>
        </p:nvSpPr>
        <p:spPr>
          <a:xfrm>
            <a:off x="857224" y="191136"/>
            <a:ext cx="7572428" cy="523220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th-TH" dirty="0" smtClean="0"/>
              <a:t>ตัวอย่าง คำอธิบายยู</a:t>
            </a:r>
            <a:r>
              <a:rPr lang="th-TH" dirty="0" err="1" smtClean="0"/>
              <a:t>เคส</a:t>
            </a:r>
            <a:r>
              <a:rPr lang="th-TH" dirty="0" smtClean="0"/>
              <a:t>ไดอะแกรม (</a:t>
            </a:r>
            <a:r>
              <a:rPr lang="en-US" dirty="0" smtClean="0"/>
              <a:t>Use Case Documentation)</a:t>
            </a:r>
            <a:endParaRPr lang="th-TH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571736" y="285728"/>
            <a:ext cx="4214842" cy="523220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Use Case Diagram  </a:t>
            </a:r>
            <a:r>
              <a:rPr lang="th-TH" dirty="0" smtClean="0"/>
              <a:t>การเข้าพัก</a:t>
            </a:r>
            <a:endParaRPr lang="th-TH" dirty="0"/>
          </a:p>
        </p:txBody>
      </p:sp>
      <p:pic>
        <p:nvPicPr>
          <p:cNvPr id="18436" name="Picture 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142976" y="1428736"/>
            <a:ext cx="7140919" cy="47863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2571736" y="142852"/>
            <a:ext cx="4214842" cy="523220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Use Case Document </a:t>
            </a:r>
            <a:r>
              <a:rPr lang="th-TH" dirty="0" smtClean="0"/>
              <a:t>การเข้าพัก</a:t>
            </a:r>
          </a:p>
        </p:txBody>
      </p:sp>
      <p:pic>
        <p:nvPicPr>
          <p:cNvPr id="22529" name="Picture 1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142976" y="743614"/>
            <a:ext cx="6824690" cy="58930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428860" y="285728"/>
            <a:ext cx="4214842" cy="523220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Use Case Diagram  </a:t>
            </a:r>
            <a:r>
              <a:rPr lang="th-TH" dirty="0" smtClean="0"/>
              <a:t>การย้ายออก</a:t>
            </a:r>
            <a:endParaRPr lang="th-TH" dirty="0"/>
          </a:p>
        </p:txBody>
      </p:sp>
      <p:pic>
        <p:nvPicPr>
          <p:cNvPr id="19458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57158" y="1500174"/>
            <a:ext cx="8467219" cy="450059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2571736" y="142852"/>
            <a:ext cx="4857784" cy="523220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Use Case Document </a:t>
            </a:r>
            <a:r>
              <a:rPr lang="th-TH" dirty="0" smtClean="0"/>
              <a:t>การย้ายออก</a:t>
            </a:r>
          </a:p>
        </p:txBody>
      </p:sp>
      <p:pic>
        <p:nvPicPr>
          <p:cNvPr id="23554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357290" y="785794"/>
            <a:ext cx="6786610" cy="59188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428860" y="285728"/>
            <a:ext cx="4214842" cy="523220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Use Case Diagram  </a:t>
            </a:r>
            <a:r>
              <a:rPr lang="th-TH" dirty="0" smtClean="0"/>
              <a:t>การจอง</a:t>
            </a:r>
            <a:endParaRPr lang="th-TH" dirty="0"/>
          </a:p>
        </p:txBody>
      </p:sp>
      <p:pic>
        <p:nvPicPr>
          <p:cNvPr id="20482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85786" y="1643050"/>
            <a:ext cx="7929618" cy="421484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2571736" y="142852"/>
            <a:ext cx="4857784" cy="523220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Use Case Document </a:t>
            </a:r>
            <a:r>
              <a:rPr lang="th-TH" dirty="0" smtClean="0"/>
              <a:t>การจอง</a:t>
            </a:r>
          </a:p>
        </p:txBody>
      </p:sp>
      <p:pic>
        <p:nvPicPr>
          <p:cNvPr id="24578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357290" y="785794"/>
            <a:ext cx="6786610" cy="592712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2071670" y="285728"/>
            <a:ext cx="5143536" cy="523220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Use Case Diagram  </a:t>
            </a:r>
            <a:r>
              <a:rPr lang="th-TH" dirty="0" smtClean="0"/>
              <a:t>การคำนวณค่าใช้จ่าย</a:t>
            </a:r>
            <a:endParaRPr lang="th-TH" dirty="0"/>
          </a:p>
        </p:txBody>
      </p:sp>
      <p:pic>
        <p:nvPicPr>
          <p:cNvPr id="21506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81653" y="1357298"/>
            <a:ext cx="7722387" cy="505085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1857356" y="214290"/>
            <a:ext cx="5786478" cy="523220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Use Case Document </a:t>
            </a:r>
            <a:r>
              <a:rPr lang="th-TH" dirty="0" smtClean="0"/>
              <a:t>การคำนวณค่าใช้จ่าย</a:t>
            </a:r>
          </a:p>
        </p:txBody>
      </p:sp>
      <p:pic>
        <p:nvPicPr>
          <p:cNvPr id="25602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428728" y="857231"/>
            <a:ext cx="6643734" cy="581876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ชุดรูปแบบของ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107</TotalTime>
  <Words>366</Words>
  <Application>Microsoft Office PowerPoint</Application>
  <PresentationFormat>นำเสนอทางหน้าจอ (4:3)</PresentationFormat>
  <Paragraphs>58</Paragraphs>
  <Slides>16</Slides>
  <Notes>0</Notes>
  <HiddenSlides>0</HiddenSlides>
  <MMClips>0</MMClips>
  <ScaleCrop>false</ScaleCrop>
  <HeadingPairs>
    <vt:vector size="4" baseType="variant">
      <vt:variant>
        <vt:lpstr>ชุดรูปแบบ</vt:lpstr>
      </vt:variant>
      <vt:variant>
        <vt:i4>1</vt:i4>
      </vt:variant>
      <vt:variant>
        <vt:lpstr>ชื่อเรื่องภาพนิ่ง</vt:lpstr>
      </vt:variant>
      <vt:variant>
        <vt:i4>16</vt:i4>
      </vt:variant>
    </vt:vector>
  </HeadingPairs>
  <TitlesOfParts>
    <vt:vector size="17" baseType="lpstr">
      <vt:lpstr>ชุดรูปแบบของ Office</vt:lpstr>
      <vt:lpstr>Example Use Case Diagram</vt:lpstr>
      <vt:lpstr>ภาพนิ่ง 2</vt:lpstr>
      <vt:lpstr>ภาพนิ่ง 3</vt:lpstr>
      <vt:lpstr>ภาพนิ่ง 4</vt:lpstr>
      <vt:lpstr>ภาพนิ่ง 5</vt:lpstr>
      <vt:lpstr>ภาพนิ่ง 6</vt:lpstr>
      <vt:lpstr>ภาพนิ่ง 7</vt:lpstr>
      <vt:lpstr>ภาพนิ่ง 8</vt:lpstr>
      <vt:lpstr>ภาพนิ่ง 9</vt:lpstr>
      <vt:lpstr>ภาพนิ่ง 10</vt:lpstr>
      <vt:lpstr>ภาพนิ่ง 11</vt:lpstr>
      <vt:lpstr>ภาพนิ่ง 12</vt:lpstr>
      <vt:lpstr>ภาพนิ่ง 13</vt:lpstr>
      <vt:lpstr>ภาพนิ่ง 14</vt:lpstr>
      <vt:lpstr>ภาพนิ่ง 15</vt:lpstr>
      <vt:lpstr>ภาพนิ่ง 16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Example Use Case Diagram</dc:title>
  <dc:creator>kedkarn</dc:creator>
  <cp:lastModifiedBy>kedkarn</cp:lastModifiedBy>
  <cp:revision>23</cp:revision>
  <dcterms:created xsi:type="dcterms:W3CDTF">2013-01-15T20:42:09Z</dcterms:created>
  <dcterms:modified xsi:type="dcterms:W3CDTF">2013-05-10T21:55:17Z</dcterms:modified>
</cp:coreProperties>
</file>