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8"/>
  </p:notesMasterIdLst>
  <p:sldIdLst>
    <p:sldId id="280" r:id="rId2"/>
    <p:sldId id="281" r:id="rId3"/>
    <p:sldId id="282" r:id="rId4"/>
    <p:sldId id="257" r:id="rId5"/>
    <p:sldId id="258" r:id="rId6"/>
    <p:sldId id="260" r:id="rId7"/>
    <p:sldId id="261" r:id="rId8"/>
    <p:sldId id="262" r:id="rId9"/>
    <p:sldId id="264" r:id="rId10"/>
    <p:sldId id="265" r:id="rId11"/>
    <p:sldId id="266" r:id="rId12"/>
    <p:sldId id="267" r:id="rId13"/>
    <p:sldId id="259" r:id="rId14"/>
    <p:sldId id="268" r:id="rId15"/>
    <p:sldId id="269" r:id="rId16"/>
    <p:sldId id="270" r:id="rId17"/>
    <p:sldId id="271" r:id="rId18"/>
    <p:sldId id="272" r:id="rId19"/>
    <p:sldId id="273" r:id="rId20"/>
    <p:sldId id="274" r:id="rId21"/>
    <p:sldId id="275" r:id="rId22"/>
    <p:sldId id="276" r:id="rId23"/>
    <p:sldId id="277" r:id="rId24"/>
    <p:sldId id="278" r:id="rId25"/>
    <p:sldId id="285" r:id="rId26"/>
    <p:sldId id="286" r:id="rId27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105F9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570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ตัวยึดหัวกระดาษ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ตัวยึดวันที่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C5E87FE-FB89-4A53-B6D7-B55615F3677F}" type="datetimeFigureOut">
              <a:rPr lang="en-US" smtClean="0"/>
              <a:pPr/>
              <a:t>6/6/2013</a:t>
            </a:fld>
            <a:endParaRPr lang="en-US"/>
          </a:p>
        </p:txBody>
      </p:sp>
      <p:sp>
        <p:nvSpPr>
          <p:cNvPr id="4" name="ตัวยึดรูปบนภาพนิ่ง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ตัวยึดบันทึกย่อ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en-US"/>
          </a:p>
        </p:txBody>
      </p:sp>
      <p:sp>
        <p:nvSpPr>
          <p:cNvPr id="6" name="ตัวยึดท้ายกระดา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ตัวยึดหมายเลขภาพนิ่ง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0B93BD-4FD6-44EF-95D4-6A168199E3BF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ภาพนิ่งชื่อเรื่อ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en-US"/>
          </a:p>
        </p:txBody>
      </p:sp>
      <p:sp>
        <p:nvSpPr>
          <p:cNvPr id="3" name="ชื่อเรื่องรอง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th-TH" smtClean="0"/>
              <a:t>คลิกเพื่อแก้ไขลักษณะชื่อเรื่องรองต้นแบบ</a:t>
            </a:r>
            <a:endParaRPr lang="en-US"/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29575A-D8EB-4545-A6D7-C81235908E9D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ชื่อเรื่องและเนื้อหา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en-US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en-US"/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ED4768-DB7B-4C87-A8E6-7DB5439F562A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ส่วนหัวของส่ว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th-TH" smtClean="0"/>
              <a:t>คลิกเพื่อแก้ไขลักษณะชื่อเรื่องต้นแบบ</a:t>
            </a:r>
            <a:endParaRPr lang="en-US"/>
          </a:p>
        </p:txBody>
      </p:sp>
      <p:sp>
        <p:nvSpPr>
          <p:cNvPr id="3" name="ตัวยึดข้อความ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37A8FC-F3E9-49C7-B6FC-C229F576B237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เนื้อหา 2 ส่ว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en-US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en-US"/>
          </a:p>
        </p:txBody>
      </p:sp>
      <p:sp>
        <p:nvSpPr>
          <p:cNvPr id="4" name="ตัวยึดเนื้อหา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en-US"/>
          </a:p>
        </p:txBody>
      </p:sp>
      <p:sp>
        <p:nvSpPr>
          <p:cNvPr id="5" name="ตัวยึดวันที่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B8A98E-0645-4E03-9508-7322E8C1A90A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6" name="ตัวยึดท้ายกระดา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ตัวยึดหมายเลขภาพนิ่ง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การเปรียบเทียบ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th-TH" smtClean="0"/>
              <a:t>คลิกเพื่อแก้ไขลักษณะชื่อเรื่องต้นแบบ</a:t>
            </a:r>
            <a:endParaRPr lang="en-US"/>
          </a:p>
        </p:txBody>
      </p:sp>
      <p:sp>
        <p:nvSpPr>
          <p:cNvPr id="3" name="ตัวยึดข้อความ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</p:txBody>
      </p:sp>
      <p:sp>
        <p:nvSpPr>
          <p:cNvPr id="4" name="ตัวยึดเนื้อหา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en-US"/>
          </a:p>
        </p:txBody>
      </p:sp>
      <p:sp>
        <p:nvSpPr>
          <p:cNvPr id="5" name="ตัวยึดข้อความ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</p:txBody>
      </p:sp>
      <p:sp>
        <p:nvSpPr>
          <p:cNvPr id="6" name="ตัวยึดเนื้อหา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en-US"/>
          </a:p>
        </p:txBody>
      </p:sp>
      <p:sp>
        <p:nvSpPr>
          <p:cNvPr id="7" name="ตัวยึดวันที่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8D2134-8A5F-474D-ABC4-6EE53DDEB122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8" name="ตัวยึดท้ายกระดา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ตัวยึดหมายเลขภาพนิ่ง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เฉพาะชื่อเรื่อ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en-US"/>
          </a:p>
        </p:txBody>
      </p:sp>
      <p:sp>
        <p:nvSpPr>
          <p:cNvPr id="3" name="ตัวยึดวันที่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BA3BBD7-7158-42F1-8218-483888AC9614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4" name="ตัวยึดท้ายกระดา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ว่างเปล่า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ตัวยึดวันที่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02EF6C-585C-4791-AF3F-1223ED9E2C66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3" name="ตัวยึดท้ายกระดา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เนื้อหาพร้อมคำอธิบายภาพ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th-TH" smtClean="0"/>
              <a:t>คลิกเพื่อแก้ไขลักษณะชื่อเรื่องต้นแบบ</a:t>
            </a:r>
            <a:endParaRPr lang="en-US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en-US"/>
          </a:p>
        </p:txBody>
      </p:sp>
      <p:sp>
        <p:nvSpPr>
          <p:cNvPr id="4" name="ตัวยึดข้อความ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</p:txBody>
      </p:sp>
      <p:sp>
        <p:nvSpPr>
          <p:cNvPr id="5" name="ตัวยึดวันที่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38D036-262D-4E21-8775-B0EDE229592A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6" name="ตัวยึดท้ายกระดา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ตัวยึดหมายเลขภาพนิ่ง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รูปภาพพร้อมคำอธิบายภาพ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th-TH" smtClean="0"/>
              <a:t>คลิกเพื่อแก้ไขลักษณะชื่อเรื่องต้นแบบ</a:t>
            </a:r>
            <a:endParaRPr lang="en-US"/>
          </a:p>
        </p:txBody>
      </p:sp>
      <p:sp>
        <p:nvSpPr>
          <p:cNvPr id="3" name="ตัวยึดรูปภาพ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ตัวยึดข้อความ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</p:txBody>
      </p:sp>
      <p:sp>
        <p:nvSpPr>
          <p:cNvPr id="5" name="ตัวยึดวันที่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16FFB5-6BAE-4C88-A3F2-A23EB8960F83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6" name="ตัวยึดท้ายกระดา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ตัวยึดหมายเลขภาพนิ่ง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ชื่อเรื่องและข้อความแนวตั้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en-US"/>
          </a:p>
        </p:txBody>
      </p:sp>
      <p:sp>
        <p:nvSpPr>
          <p:cNvPr id="3" name="ตัวยึดข้อความแนวตั้ง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en-US"/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EC6DF7A-91AB-4779-BAD7-5959DFBFE3C7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ข้อความและชื่อเรื่องแนวตั้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แนวตั้ง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en-US"/>
          </a:p>
        </p:txBody>
      </p:sp>
      <p:sp>
        <p:nvSpPr>
          <p:cNvPr id="3" name="ตัวยึดข้อความแนวตั้ง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en-US"/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F22A9B0-41E3-42FB-8919-EC3008D00A3D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ตัวยึดชื่อเรื่อง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th-TH" smtClean="0"/>
              <a:t>คลิกเพื่อแก้ไขลักษณะชื่อเรื่องต้นแบบ</a:t>
            </a:r>
            <a:endParaRPr lang="en-US"/>
          </a:p>
        </p:txBody>
      </p:sp>
      <p:sp>
        <p:nvSpPr>
          <p:cNvPr id="3" name="ตัวยึดข้อความ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th-TH" smtClean="0"/>
              <a:t>คลิกเพื่อแก้ไขลักษณะของข้อความต้นแบบ</a:t>
            </a:r>
          </a:p>
          <a:p>
            <a:pPr lvl="1"/>
            <a:r>
              <a:rPr lang="th-TH" smtClean="0"/>
              <a:t>ระดับที่สอง</a:t>
            </a:r>
          </a:p>
          <a:p>
            <a:pPr lvl="2"/>
            <a:r>
              <a:rPr lang="th-TH" smtClean="0"/>
              <a:t>ระดับที่สาม</a:t>
            </a:r>
          </a:p>
          <a:p>
            <a:pPr lvl="3"/>
            <a:r>
              <a:rPr lang="th-TH" smtClean="0"/>
              <a:t>ระดับที่สี่</a:t>
            </a:r>
          </a:p>
          <a:p>
            <a:pPr lvl="4"/>
            <a:r>
              <a:rPr lang="th-TH" smtClean="0"/>
              <a:t>ระดับที่ห้า</a:t>
            </a:r>
            <a:endParaRPr lang="en-US"/>
          </a:p>
        </p:txBody>
      </p:sp>
      <p:sp>
        <p:nvSpPr>
          <p:cNvPr id="4" name="ตัวยึดวันที่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790277-1A49-484A-90E7-D06ECF92AF57}" type="datetime1">
              <a:rPr lang="en-US" smtClean="0"/>
              <a:pPr/>
              <a:t>6/6/2013</a:t>
            </a:fld>
            <a:endParaRPr lang="en-US"/>
          </a:p>
        </p:txBody>
      </p:sp>
      <p:sp>
        <p:nvSpPr>
          <p:cNvPr id="5" name="ตัวยึดท้ายกระดาษ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3226DB0-6579-4CD3-8833-C678CE1B41F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323528" y="620688"/>
            <a:ext cx="8229600" cy="850106"/>
          </a:xfrm>
        </p:spPr>
        <p:txBody>
          <a:bodyPr>
            <a:normAutofit fontScale="90000"/>
          </a:bodyPr>
          <a:lstStyle/>
          <a:p>
            <a:r>
              <a:rPr lang="th-TH" b="1" dirty="0" smtClean="0"/>
              <a:t>ประโยชน์ของผังงาน</a:t>
            </a:r>
            <a:br>
              <a:rPr lang="th-TH" b="1" dirty="0" smtClean="0"/>
            </a:b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None/>
            </a:pPr>
            <a:r>
              <a:rPr lang="th-TH" sz="3600" dirty="0" smtClean="0"/>
              <a:t>1</a:t>
            </a:r>
            <a:r>
              <a:rPr lang="th-TH" sz="3600" dirty="0"/>
              <a:t>. ทำให้มองเห็นรูปแบบของงานได้ทั้งหมด โดยใช้เวลาไม่มาก</a:t>
            </a:r>
          </a:p>
          <a:p>
            <a:pPr>
              <a:buNone/>
            </a:pPr>
            <a:r>
              <a:rPr lang="th-TH" sz="3600" dirty="0"/>
              <a:t>2. การเขียนผังงานเป็นสากลสามารถนำไปเขียนโปรแกรมได้ทุกภาษา</a:t>
            </a:r>
          </a:p>
          <a:p>
            <a:pPr>
              <a:buNone/>
            </a:pPr>
            <a:r>
              <a:rPr lang="th-TH" sz="3600" dirty="0"/>
              <a:t>3. สามารถตรวจสอบข้อผิดพลาดของโปรแกรมได้อย่างรวดเร็ว</a:t>
            </a:r>
          </a:p>
          <a:p>
            <a:pPr>
              <a:buNone/>
            </a:pPr>
            <a:r>
              <a:rPr lang="th-TH" sz="3600" dirty="0"/>
              <a:t>4. หากมีการพัฒนาระบบงานในลำดับต่อไป สามารถทำได้อย่างรวดเร็ว โดยศึกษาจากผังงาน </a:t>
            </a:r>
            <a:r>
              <a:rPr lang="th-TH" sz="3600" dirty="0" smtClean="0"/>
              <a:t>จะสามารถ</a:t>
            </a:r>
            <a:r>
              <a:rPr lang="th-TH" sz="3600" dirty="0"/>
              <a:t>ศึกษาได้อย่างรวดเร็ว และเข้าใจง่ายกว่าการศึกษาจากโปรแกรม</a:t>
            </a:r>
            <a:endParaRPr lang="en-US" sz="3600" dirty="0"/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1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dirty="0" smtClean="0"/>
              <a:t>หลักการเขียนผังงานที่ดี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buNone/>
            </a:pPr>
            <a:r>
              <a:rPr lang="th-TH" dirty="0"/>
              <a:t>1. มีทางเข้าหรือจุดเริ่มต้น และทางออกหรือจุดสิ้นสุดเพียงทางเดียวเท่านั้น</a:t>
            </a:r>
          </a:p>
          <a:p>
            <a:pPr>
              <a:buNone/>
            </a:pPr>
            <a:r>
              <a:rPr lang="th-TH" dirty="0"/>
              <a:t>2. ลำดับขั้นตอนการทำงานควรจะเริ่มจากบนลงล่าง หรือจากซ้ายไปขวา</a:t>
            </a:r>
          </a:p>
          <a:p>
            <a:pPr>
              <a:buNone/>
            </a:pPr>
            <a:r>
              <a:rPr lang="th-TH" dirty="0"/>
              <a:t>3. ในสัญลักษณ์ใด ๆ มีทางออกเพียงทางเดียว ยกเว้นสัญลักษณ์แสดงการตัดสินใจ หรือ ทางเลือก</a:t>
            </a:r>
          </a:p>
          <a:p>
            <a:pPr>
              <a:buNone/>
            </a:pPr>
            <a:r>
              <a:rPr lang="th-TH" dirty="0"/>
              <a:t>สามารถมีทางออกได้อย่างน้อยสองทาง</a:t>
            </a:r>
          </a:p>
          <a:p>
            <a:pPr>
              <a:buNone/>
            </a:pPr>
            <a:r>
              <a:rPr lang="th-TH" dirty="0"/>
              <a:t>4. เส้นทางเดินในผังงานควรชัดเจน เป็น</a:t>
            </a:r>
            <a:r>
              <a:rPr lang="th-TH" dirty="0" smtClean="0"/>
              <a:t>ระเบียบ</a:t>
            </a:r>
            <a:endParaRPr lang="th-TH" dirty="0"/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2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dirty="0" smtClean="0"/>
              <a:t>หลักการเขียนผังงานที่ดี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th-TH" dirty="0" smtClean="0"/>
              <a:t>5. ข้อความหรือคำสั่งใด ๆ ที่อยู่ในสัญลักษณ์ควรสั้น กระชับ ได้ใจความ และสามารถเข้าใจได้ง่าย</a:t>
            </a:r>
          </a:p>
          <a:p>
            <a:pPr>
              <a:buNone/>
            </a:pPr>
            <a:r>
              <a:rPr lang="th-TH" dirty="0" smtClean="0"/>
              <a:t>6. ใช้สัญลักษณ์ที่มีขนาดเหมาะสมกับคำสั่ง</a:t>
            </a:r>
          </a:p>
          <a:p>
            <a:pPr>
              <a:buNone/>
            </a:pPr>
            <a:r>
              <a:rPr lang="th-TH" dirty="0" smtClean="0"/>
              <a:t>7. การกำหนดทิศทางการทำงานด้วยลูกศร ควรจะมีทิศทางจากบนลงล่าง หรือ ซ้ายไปขวาเท่านั้น</a:t>
            </a:r>
          </a:p>
          <a:p>
            <a:pPr>
              <a:buNone/>
            </a:pPr>
            <a:r>
              <a:rPr lang="th-TH" dirty="0" smtClean="0"/>
              <a:t>8. ในกระบวนการทำงานที่ต้องการเพิ่มคำอธิบายเข้าไปเพื่อให้เกิดความเข้าใจ ก็สามารถทำได้โดยการใช้สัญลักษณ์หมายเหตุประกอบ</a:t>
            </a:r>
            <a:endParaRPr lang="en-US" dirty="0" smtClean="0"/>
          </a:p>
          <a:p>
            <a:endParaRPr lang="en-US" dirty="0"/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3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dirty="0" smtClean="0"/>
              <a:t>ตัวอย่าง </a:t>
            </a:r>
            <a:r>
              <a:rPr lang="en-US" dirty="0" smtClean="0"/>
              <a:t>Flowchart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457200" y="1600201"/>
            <a:ext cx="8229600" cy="3340968"/>
          </a:xfrm>
        </p:spPr>
        <p:txBody>
          <a:bodyPr>
            <a:normAutofit lnSpcReduction="10000"/>
          </a:bodyPr>
          <a:lstStyle/>
          <a:p>
            <a:r>
              <a:rPr lang="th-TH" b="1" dirty="0" smtClean="0"/>
              <a:t>ตัวอย่าง </a:t>
            </a:r>
            <a:r>
              <a:rPr lang="th-TH" b="1" dirty="0"/>
              <a:t>การเขียนผังงานแสดงเงื่อนไขการรับประทานยา โดยแบ่งขนาดรับประทานตาม</a:t>
            </a:r>
            <a:r>
              <a:rPr lang="th-TH" b="1" dirty="0" smtClean="0"/>
              <a:t>อายุ</a:t>
            </a:r>
            <a:r>
              <a:rPr lang="en-US" b="1" dirty="0" smtClean="0"/>
              <a:t> </a:t>
            </a:r>
            <a:r>
              <a:rPr lang="th-TH" dirty="0" smtClean="0"/>
              <a:t>ดังนี้</a:t>
            </a:r>
            <a:endParaRPr lang="th-TH" dirty="0"/>
          </a:p>
          <a:p>
            <a:r>
              <a:rPr lang="th-TH" dirty="0"/>
              <a:t>◦ อายุมากกว่า 10 ปี รับประทานครั้งละ 2 ช้อนชา</a:t>
            </a:r>
          </a:p>
          <a:p>
            <a:r>
              <a:rPr lang="th-TH" dirty="0"/>
              <a:t>◦ อายุ 3 - 10 ปี รับประทานครั้งละ 1 ช้อนชา</a:t>
            </a:r>
          </a:p>
          <a:p>
            <a:r>
              <a:rPr lang="th-TH" dirty="0"/>
              <a:t>◦ อายุ 1 -3 ปี รับประทานครั้งละ 1/2 ช้อนชา</a:t>
            </a:r>
          </a:p>
          <a:p>
            <a:r>
              <a:rPr lang="th-TH" dirty="0"/>
              <a:t>◦ เด็กแรกเกิด ห้ามรับประทาน</a:t>
            </a:r>
            <a:endParaRPr lang="en-US" dirty="0"/>
          </a:p>
        </p:txBody>
      </p:sp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4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411760" y="332656"/>
            <a:ext cx="5313318" cy="61206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539552" y="0"/>
            <a:ext cx="8229600" cy="964703"/>
          </a:xfrm>
        </p:spPr>
        <p:txBody>
          <a:bodyPr>
            <a:normAutofit/>
          </a:bodyPr>
          <a:lstStyle/>
          <a:p>
            <a:r>
              <a:rPr lang="th-TH" b="1" dirty="0" smtClean="0"/>
              <a:t>ตัวอย่างการเขียน </a:t>
            </a:r>
            <a:r>
              <a:rPr lang="en-US" b="1" dirty="0" smtClean="0"/>
              <a:t>Flowchart</a:t>
            </a:r>
            <a:r>
              <a:rPr lang="th-TH" b="1" dirty="0" smtClean="0"/>
              <a:t> หาพื้นที่วงกลม</a:t>
            </a:r>
            <a:endParaRPr lang="en-US" dirty="0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1520" y="620688"/>
            <a:ext cx="8628222" cy="56612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6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539552" y="1268760"/>
            <a:ext cx="5112568" cy="2664296"/>
          </a:xfrm>
        </p:spPr>
        <p:txBody>
          <a:bodyPr>
            <a:noAutofit/>
          </a:bodyPr>
          <a:lstStyle/>
          <a:p>
            <a:pPr algn="l"/>
            <a:r>
              <a:rPr lang="th-TH" sz="3200" dirty="0"/>
              <a:t>ผังงานแสดงโปรแกรมการ</a:t>
            </a:r>
            <a:br>
              <a:rPr lang="th-TH" sz="3200" dirty="0"/>
            </a:br>
            <a:r>
              <a:rPr lang="th-TH" sz="3200" dirty="0"/>
              <a:t>คำนวณค่า </a:t>
            </a:r>
            <a:r>
              <a:rPr lang="en-US" sz="3200" dirty="0"/>
              <a:t>a </a:t>
            </a:r>
            <a:r>
              <a:rPr lang="th-TH" sz="3200" dirty="0"/>
              <a:t>จากสูตร </a:t>
            </a:r>
            <a:r>
              <a:rPr lang="en-US" sz="3200" dirty="0"/>
              <a:t>a = x + y</a:t>
            </a:r>
            <a:br>
              <a:rPr lang="en-US" sz="3200" dirty="0"/>
            </a:br>
            <a:r>
              <a:rPr lang="th-TH" sz="3200" dirty="0"/>
              <a:t>โดยรับค่า </a:t>
            </a:r>
            <a:r>
              <a:rPr lang="en-US" sz="3200" dirty="0"/>
              <a:t>x </a:t>
            </a:r>
            <a:r>
              <a:rPr lang="th-TH" sz="3200" dirty="0"/>
              <a:t>และ </a:t>
            </a:r>
            <a:r>
              <a:rPr lang="en-US" sz="3200" dirty="0"/>
              <a:t>y </a:t>
            </a:r>
            <a:r>
              <a:rPr lang="th-TH" sz="3200" dirty="0"/>
              <a:t>ทางแป้นพิมพ์ และ</a:t>
            </a:r>
            <a:br>
              <a:rPr lang="th-TH" sz="3200" dirty="0"/>
            </a:br>
            <a:r>
              <a:rPr lang="th-TH" sz="3200" dirty="0"/>
              <a:t>แสดงผลลัพธ์ </a:t>
            </a:r>
            <a:r>
              <a:rPr lang="en-US" sz="3200" dirty="0"/>
              <a:t>a </a:t>
            </a:r>
            <a:r>
              <a:rPr lang="th-TH" sz="3200" dirty="0"/>
              <a:t>ออกทางจอภาพ</a:t>
            </a:r>
            <a:endParaRPr lang="en-US" sz="3200" dirty="0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724128" y="332656"/>
            <a:ext cx="2376264" cy="59861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7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395536" y="0"/>
            <a:ext cx="8229600" cy="2088232"/>
          </a:xfrm>
        </p:spPr>
        <p:txBody>
          <a:bodyPr>
            <a:noAutofit/>
          </a:bodyPr>
          <a:lstStyle/>
          <a:p>
            <a:pPr algn="l"/>
            <a:r>
              <a:rPr lang="th-TH" sz="3600" dirty="0"/>
              <a:t>ผังงานแสดงโปรแกรม</a:t>
            </a:r>
            <a:r>
              <a:rPr lang="th-TH" sz="3600" dirty="0" smtClean="0"/>
              <a:t>การประเมินผล</a:t>
            </a:r>
            <a:r>
              <a:rPr lang="th-TH" sz="3600" dirty="0"/>
              <a:t>การเรียน โดยรับคะแนน</a:t>
            </a:r>
            <a:br>
              <a:rPr lang="th-TH" sz="3600" dirty="0"/>
            </a:br>
            <a:r>
              <a:rPr lang="th-TH" sz="3600" dirty="0"/>
              <a:t>นักศึกษาเข้ามาทางแป้นพิมพ์ </a:t>
            </a:r>
            <a:r>
              <a:rPr lang="th-TH" sz="3600" dirty="0" smtClean="0"/>
              <a:t>ถ้าคะแนน</a:t>
            </a:r>
            <a:r>
              <a:rPr lang="th-TH" sz="3600" dirty="0"/>
              <a:t>มากว่าหรือเท่ากับ 50 ให้</a:t>
            </a:r>
            <a:r>
              <a:rPr lang="th-TH" sz="3600" dirty="0" smtClean="0"/>
              <a:t>แสดงคำ</a:t>
            </a:r>
            <a:r>
              <a:rPr lang="th-TH" sz="3600" dirty="0"/>
              <a:t>ว่า “</a:t>
            </a:r>
            <a:r>
              <a:rPr lang="en-US" sz="3600" dirty="0"/>
              <a:t>Pass” </a:t>
            </a:r>
            <a:r>
              <a:rPr lang="th-TH" sz="3600" dirty="0"/>
              <a:t>ที่หน้าจอ แต่ถ้าน้อยกว่า</a:t>
            </a:r>
            <a:br>
              <a:rPr lang="th-TH" sz="3600" dirty="0"/>
            </a:br>
            <a:r>
              <a:rPr lang="th-TH" sz="3600" dirty="0"/>
              <a:t>50 ให้แสดงคำว่า </a:t>
            </a:r>
            <a:r>
              <a:rPr lang="en-US" sz="3600" dirty="0"/>
              <a:t>Fail</a:t>
            </a:r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211960" y="1628800"/>
            <a:ext cx="4392488" cy="4929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dirty="0" smtClean="0"/>
              <a:t>ผังงานแบบมีเงื่อนไข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th-TH" dirty="0"/>
              <a:t>การเขียนผังงานแบบมีทางเลือกสามารถแบ่งออกเป็นลักษณะการเขียนดังนี้</a:t>
            </a:r>
            <a:br>
              <a:rPr lang="th-TH" dirty="0"/>
            </a:br>
            <a:r>
              <a:rPr lang="th-TH" dirty="0"/>
              <a:t>◦ ผังงานแบบมีทางเลือกโดยใช้คำสั่ง </a:t>
            </a:r>
            <a:r>
              <a:rPr lang="en-US" dirty="0"/>
              <a:t>IF</a:t>
            </a:r>
            <a:br>
              <a:rPr lang="en-US" dirty="0"/>
            </a:br>
            <a:r>
              <a:rPr lang="th-TH" dirty="0"/>
              <a:t>◦ ผังงานที่มีมากกว่า 2 ทางเลือกจากการใช้คำสั่ง </a:t>
            </a:r>
            <a:r>
              <a:rPr lang="en-US" dirty="0"/>
              <a:t>CASE</a:t>
            </a:r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9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dirty="0" smtClean="0"/>
              <a:t>ผังงานแบบมีเงื่อนไข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th-TH" b="1" dirty="0"/>
              <a:t>ผังงานแบบมี 2 ทางเลือกจากการใช้คำสั่ง </a:t>
            </a:r>
            <a:r>
              <a:rPr lang="en-US" b="1" dirty="0"/>
              <a:t>IF</a:t>
            </a:r>
          </a:p>
          <a:p>
            <a:pPr>
              <a:buNone/>
            </a:pPr>
            <a:r>
              <a:rPr lang="en-US" dirty="0"/>
              <a:t>• </a:t>
            </a:r>
            <a:r>
              <a:rPr lang="en-US" b="1" dirty="0"/>
              <a:t>IF </a:t>
            </a:r>
            <a:r>
              <a:rPr lang="th-TH" b="1" dirty="0"/>
              <a:t>แบบทางเลือกเดียว </a:t>
            </a:r>
            <a:r>
              <a:rPr lang="en-US" b="1" dirty="0"/>
              <a:t>Single Selection</a:t>
            </a:r>
          </a:p>
          <a:p>
            <a:pPr>
              <a:buNone/>
            </a:pPr>
            <a:r>
              <a:rPr lang="th-TH" dirty="0" smtClean="0"/>
              <a:t>    จะ</a:t>
            </a:r>
            <a:r>
              <a:rPr lang="th-TH" dirty="0"/>
              <a:t>ทำการตรวจสอบเงื่อนไข ถ้าเป็นจริง จะไปทำคำสั่งทำงาน ถ้าเป็นเท็จ </a:t>
            </a:r>
            <a:r>
              <a:rPr lang="th-TH" dirty="0" smtClean="0"/>
              <a:t>ก็จะ</a:t>
            </a:r>
            <a:r>
              <a:rPr lang="th-TH" dirty="0"/>
              <a:t>ออกจาก</a:t>
            </a:r>
            <a:r>
              <a:rPr lang="th-TH" dirty="0" smtClean="0"/>
              <a:t>โครงสร้างโดย</a:t>
            </a:r>
            <a:r>
              <a:rPr lang="th-TH" dirty="0"/>
              <a:t>มีรูปแบบการเขียนดังนี้</a:t>
            </a:r>
          </a:p>
          <a:p>
            <a:pPr>
              <a:buNone/>
            </a:pPr>
            <a:endParaRPr lang="en-US" dirty="0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835696" y="3861048"/>
            <a:ext cx="4549721" cy="29969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10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dirty="0" smtClean="0"/>
              <a:t>ผังงานแบบมีเงื่อนไข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539552" y="1340768"/>
            <a:ext cx="8229600" cy="4525963"/>
          </a:xfrm>
        </p:spPr>
        <p:txBody>
          <a:bodyPr/>
          <a:lstStyle/>
          <a:p>
            <a:r>
              <a:rPr lang="en-US" b="1" dirty="0"/>
              <a:t>IF </a:t>
            </a:r>
            <a:r>
              <a:rPr lang="th-TH" b="1" dirty="0"/>
              <a:t>แบบสองทางเลือก </a:t>
            </a:r>
            <a:r>
              <a:rPr lang="en-US" b="1" dirty="0"/>
              <a:t>Double Selection</a:t>
            </a:r>
          </a:p>
          <a:p>
            <a:pPr>
              <a:buNone/>
            </a:pPr>
            <a:r>
              <a:rPr lang="th-TH" dirty="0"/>
              <a:t>จะทำการตรวจสอบเงื่อนไข ถ้าเป็นจริง จะไปทำคำสั่งทำงาน 1 แล้ว</a:t>
            </a:r>
            <a:r>
              <a:rPr lang="th-TH" dirty="0" smtClean="0"/>
              <a:t>ออก</a:t>
            </a:r>
          </a:p>
          <a:p>
            <a:pPr>
              <a:buNone/>
            </a:pPr>
            <a:r>
              <a:rPr lang="th-TH" dirty="0" smtClean="0"/>
              <a:t>จาก</a:t>
            </a:r>
            <a:r>
              <a:rPr lang="th-TH" dirty="0"/>
              <a:t>โครงสร้าง ถ้าเป็น</a:t>
            </a:r>
            <a:r>
              <a:rPr lang="th-TH" dirty="0" smtClean="0"/>
              <a:t>เท็จจะ</a:t>
            </a:r>
            <a:r>
              <a:rPr lang="th-TH" dirty="0"/>
              <a:t>ไปทำคำสั่งทำงาน 2 แล้วออกจากโครงสร้าง </a:t>
            </a:r>
            <a:endParaRPr lang="th-TH" dirty="0" smtClean="0"/>
          </a:p>
          <a:p>
            <a:pPr>
              <a:buNone/>
            </a:pPr>
            <a:r>
              <a:rPr lang="th-TH" dirty="0" smtClean="0"/>
              <a:t>ซึ่ง</a:t>
            </a:r>
            <a:r>
              <a:rPr lang="th-TH" dirty="0"/>
              <a:t>มีรูปแบบการเขียนดังนี้</a:t>
            </a:r>
            <a:endParaRPr lang="en-US" dirty="0"/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67744" y="3645024"/>
            <a:ext cx="6428756" cy="29969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11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67544" y="0"/>
            <a:ext cx="8229600" cy="1143000"/>
          </a:xfrm>
        </p:spPr>
        <p:txBody>
          <a:bodyPr/>
          <a:lstStyle/>
          <a:p>
            <a:r>
              <a:rPr lang="th-TH" dirty="0" smtClean="0"/>
              <a:t>ผังงานแบบมีเงื่อนไข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395536" y="908720"/>
            <a:ext cx="8229600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en-US" sz="2800" dirty="0"/>
              <a:t>• </a:t>
            </a:r>
            <a:r>
              <a:rPr lang="en-US" sz="2800" b="1" dirty="0"/>
              <a:t>IF </a:t>
            </a:r>
            <a:r>
              <a:rPr lang="th-TH" sz="2800" b="1" dirty="0"/>
              <a:t>แบบหลายทางเลือก </a:t>
            </a:r>
            <a:r>
              <a:rPr lang="en-US" sz="2800" b="1" dirty="0"/>
              <a:t>Multi Selection</a:t>
            </a:r>
          </a:p>
          <a:p>
            <a:pPr>
              <a:buNone/>
            </a:pPr>
            <a:r>
              <a:rPr lang="th-TH" sz="2800" dirty="0"/>
              <a:t>เป็นการตรวจสอบแบบหลายเงื่อนไข ทำให้มีทางออกได้หลายทาง ซึ่ง</a:t>
            </a:r>
            <a:r>
              <a:rPr lang="th-TH" sz="2800" dirty="0" smtClean="0"/>
              <a:t>เป็น</a:t>
            </a:r>
          </a:p>
          <a:p>
            <a:pPr>
              <a:buNone/>
            </a:pPr>
            <a:r>
              <a:rPr lang="th-TH" sz="2800" dirty="0" smtClean="0"/>
              <a:t>การ</a:t>
            </a:r>
            <a:r>
              <a:rPr lang="th-TH" sz="2800" dirty="0"/>
              <a:t>นำโครงสร้าง</a:t>
            </a:r>
            <a:r>
              <a:rPr lang="th-TH" sz="2800" dirty="0" smtClean="0"/>
              <a:t>ของ </a:t>
            </a:r>
            <a:r>
              <a:rPr lang="en-US" sz="2800" dirty="0" smtClean="0"/>
              <a:t>IF </a:t>
            </a:r>
            <a:r>
              <a:rPr lang="th-TH" sz="2800" dirty="0"/>
              <a:t>มาซ้อนกันเพื่อให้ได้เงื่อนไขมากขึ้นตาม</a:t>
            </a:r>
            <a:r>
              <a:rPr lang="th-TH" sz="2800" dirty="0" smtClean="0"/>
              <a:t>ความ</a:t>
            </a:r>
          </a:p>
          <a:p>
            <a:pPr>
              <a:buNone/>
            </a:pPr>
            <a:r>
              <a:rPr lang="th-TH" sz="2800" dirty="0" smtClean="0"/>
              <a:t>ต้องการ </a:t>
            </a:r>
            <a:r>
              <a:rPr lang="th-TH" sz="2800" dirty="0"/>
              <a:t>โดยมีรูปแบบการเขียนดังนี้</a:t>
            </a:r>
            <a:endParaRPr lang="en-US" sz="2800" dirty="0"/>
          </a:p>
        </p:txBody>
      </p:sp>
      <p:pic>
        <p:nvPicPr>
          <p:cNvPr id="7171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13782" y="2852936"/>
            <a:ext cx="7671828" cy="40050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539552" y="0"/>
            <a:ext cx="8229600" cy="1143000"/>
          </a:xfrm>
        </p:spPr>
        <p:txBody>
          <a:bodyPr>
            <a:normAutofit/>
          </a:bodyPr>
          <a:lstStyle/>
          <a:p>
            <a:r>
              <a:rPr lang="th-TH" b="1" dirty="0"/>
              <a:t>ผังงานที่มีมากกว่า 2 ทางเลือก </a:t>
            </a:r>
            <a:r>
              <a:rPr lang="en-US" b="1" dirty="0" smtClean="0"/>
              <a:t>CASE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467544" y="1052736"/>
            <a:ext cx="8229600" cy="4525963"/>
          </a:xfrm>
        </p:spPr>
        <p:txBody>
          <a:bodyPr/>
          <a:lstStyle/>
          <a:p>
            <a:pPr>
              <a:buNone/>
            </a:pPr>
            <a:r>
              <a:rPr lang="th-TH" dirty="0"/>
              <a:t>เป็นการตรวจสอบเงื่อนไขของตัวแปรตรวจสอบ ว่ามีค่าตรงกับค่าใด </a:t>
            </a:r>
            <a:r>
              <a:rPr lang="th-TH" dirty="0" smtClean="0"/>
              <a:t>ค่า</a:t>
            </a:r>
          </a:p>
          <a:p>
            <a:pPr>
              <a:buNone/>
            </a:pPr>
            <a:r>
              <a:rPr lang="th-TH" dirty="0" smtClean="0"/>
              <a:t>ดังกล่าว</a:t>
            </a:r>
            <a:r>
              <a:rPr lang="th-TH" dirty="0"/>
              <a:t>จะเป็นตัว</a:t>
            </a:r>
            <a:r>
              <a:rPr lang="th-TH" dirty="0" smtClean="0"/>
              <a:t>บอกกิจกรรม</a:t>
            </a:r>
            <a:r>
              <a:rPr lang="th-TH" dirty="0"/>
              <a:t>ที่ต้องทำ โดยมีรูปแบบการเขียนดังนี้</a:t>
            </a:r>
            <a:endParaRPr lang="en-US" dirty="0"/>
          </a:p>
        </p:txBody>
      </p:sp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168" y="2564904"/>
            <a:ext cx="8991328" cy="33843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13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dirty="0" smtClean="0"/>
              <a:t>ผังงานแบบวนซ้ำ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r>
              <a:rPr lang="th-TH" b="1" dirty="0"/>
              <a:t>การเขียนผังงานแบบมีการทำงานวนซ้ำ (</a:t>
            </a:r>
            <a:r>
              <a:rPr lang="en-US" b="1" dirty="0"/>
              <a:t>Iteration Structure)</a:t>
            </a:r>
          </a:p>
          <a:p>
            <a:pPr>
              <a:buNone/>
            </a:pPr>
            <a:r>
              <a:rPr lang="th-TH" dirty="0"/>
              <a:t>โปรแกรมส่วนใหญ่จะมีคำสั่งสำหรับการทำงานซ้ำหรือเรียกว่า ลูป (</a:t>
            </a:r>
            <a:r>
              <a:rPr lang="en-US" dirty="0"/>
              <a:t>Loop) </a:t>
            </a:r>
            <a:r>
              <a:rPr lang="th-TH" dirty="0"/>
              <a:t>โดย</a:t>
            </a:r>
            <a:r>
              <a:rPr lang="th-TH" dirty="0" smtClean="0"/>
              <a:t>การ</a:t>
            </a:r>
          </a:p>
          <a:p>
            <a:pPr>
              <a:buNone/>
            </a:pPr>
            <a:r>
              <a:rPr lang="th-TH" dirty="0" smtClean="0"/>
              <a:t>ทำซ้ำของโปรแกรม</a:t>
            </a:r>
            <a:r>
              <a:rPr lang="th-TH" dirty="0"/>
              <a:t>จะอยู่ภายใต้เงื่อนไข จริง หรือ เท็จ ตามที่ผู้เขียนโปรแกรมได้</a:t>
            </a:r>
            <a:r>
              <a:rPr lang="th-TH" dirty="0" smtClean="0"/>
              <a:t>ออกแบบ</a:t>
            </a:r>
          </a:p>
          <a:p>
            <a:pPr>
              <a:buNone/>
            </a:pPr>
            <a:r>
              <a:rPr lang="th-TH" dirty="0" smtClean="0"/>
              <a:t>ไว้ </a:t>
            </a:r>
            <a:r>
              <a:rPr lang="th-TH" dirty="0"/>
              <a:t>รูปแบบของการวนซ้ำ</a:t>
            </a:r>
            <a:r>
              <a:rPr lang="th-TH" dirty="0" smtClean="0"/>
              <a:t>มีดังนี้</a:t>
            </a:r>
            <a:endParaRPr lang="th-TH" dirty="0"/>
          </a:p>
          <a:p>
            <a:pPr>
              <a:buNone/>
            </a:pPr>
            <a:endParaRPr lang="th-TH" dirty="0" smtClean="0"/>
          </a:p>
          <a:p>
            <a:pPr>
              <a:buNone/>
            </a:pPr>
            <a:r>
              <a:rPr lang="en-US" dirty="0" smtClean="0"/>
              <a:t>• </a:t>
            </a:r>
            <a:r>
              <a:rPr lang="en-US" b="1" dirty="0"/>
              <a:t>While</a:t>
            </a:r>
          </a:p>
          <a:p>
            <a:pPr>
              <a:buNone/>
            </a:pPr>
            <a:r>
              <a:rPr lang="th-TH" dirty="0"/>
              <a:t>โครงสร้างคำสั่งจะทำการตรวจสอบเงื่อนไขก่อน ถ้าเงื่อนไขเป็น จริง ก็จะทำกิจกรรม</a:t>
            </a:r>
            <a:r>
              <a:rPr lang="th-TH" dirty="0" smtClean="0"/>
              <a:t>นั้น</a:t>
            </a:r>
          </a:p>
          <a:p>
            <a:pPr>
              <a:buNone/>
            </a:pPr>
            <a:r>
              <a:rPr lang="th-TH" dirty="0" smtClean="0"/>
              <a:t>ซ้ำไปเรื่อยๆ </a:t>
            </a:r>
            <a:r>
              <a:rPr lang="th-TH" dirty="0"/>
              <a:t>แต่เมื่อเงื่อนไขเป็น เท็จ จะหยุดทำซ้ำแล้วออกจากลูปไป มีรูปแบบการ</a:t>
            </a:r>
            <a:r>
              <a:rPr lang="th-TH" dirty="0" smtClean="0"/>
              <a:t>เขียน</a:t>
            </a:r>
          </a:p>
          <a:p>
            <a:pPr>
              <a:buNone/>
            </a:pPr>
            <a:r>
              <a:rPr lang="th-TH" dirty="0" smtClean="0"/>
              <a:t>ดังนี้</a:t>
            </a:r>
            <a:endParaRPr lang="en-US" dirty="0"/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14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h-TH" dirty="0" smtClean="0"/>
              <a:t>ผังงานแบบวนซ้ำ</a:t>
            </a:r>
            <a:endParaRPr lang="en-US" dirty="0"/>
          </a:p>
        </p:txBody>
      </p:sp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44885" y="1484784"/>
            <a:ext cx="8891611" cy="48965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15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96752"/>
          </a:xfrm>
        </p:spPr>
        <p:txBody>
          <a:bodyPr>
            <a:normAutofit/>
          </a:bodyPr>
          <a:lstStyle/>
          <a:p>
            <a:r>
              <a:rPr lang="th-TH" dirty="0" smtClean="0"/>
              <a:t>ผังงานแบบวนซ้ำ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683568" y="1412776"/>
            <a:ext cx="8229600" cy="3733875"/>
          </a:xfrm>
        </p:spPr>
        <p:txBody>
          <a:bodyPr/>
          <a:lstStyle/>
          <a:p>
            <a:pPr>
              <a:buNone/>
            </a:pPr>
            <a:r>
              <a:rPr lang="en-US" dirty="0"/>
              <a:t>• </a:t>
            </a:r>
            <a:r>
              <a:rPr lang="en-US" b="1" dirty="0"/>
              <a:t>Do while</a:t>
            </a:r>
          </a:p>
          <a:p>
            <a:pPr>
              <a:buNone/>
            </a:pPr>
            <a:r>
              <a:rPr lang="th-TH" dirty="0"/>
              <a:t>ทำกิจกรรมที่ต้องการก่อน แล้วจึงตรวจสอบเงื่อนไข ถ้าเงื่อนไขเป็น จริง </a:t>
            </a:r>
            <a:r>
              <a:rPr lang="th-TH" dirty="0" smtClean="0"/>
              <a:t>ก็</a:t>
            </a:r>
          </a:p>
          <a:p>
            <a:pPr>
              <a:buNone/>
            </a:pPr>
            <a:r>
              <a:rPr lang="th-TH" dirty="0" smtClean="0"/>
              <a:t>จะ</a:t>
            </a:r>
            <a:r>
              <a:rPr lang="th-TH" dirty="0"/>
              <a:t>ทำกิจกรรมนั้นซ้ำ</a:t>
            </a:r>
            <a:r>
              <a:rPr lang="th-TH" dirty="0" smtClean="0"/>
              <a:t>ไปเรื่อยๆ </a:t>
            </a:r>
            <a:r>
              <a:rPr lang="th-TH" dirty="0"/>
              <a:t>แต่เมื่อเงื่อนไขเป็น เท็จ จะหยุดทำซ้ำ</a:t>
            </a:r>
            <a:r>
              <a:rPr lang="th-TH" dirty="0" smtClean="0"/>
              <a:t>แล้ว</a:t>
            </a:r>
          </a:p>
          <a:p>
            <a:pPr>
              <a:buNone/>
            </a:pPr>
            <a:r>
              <a:rPr lang="th-TH" dirty="0" smtClean="0"/>
              <a:t>ออก</a:t>
            </a:r>
            <a:r>
              <a:rPr lang="th-TH" dirty="0"/>
              <a:t>จากลูปไป มีรูปแบบการเขียนดังนี้</a:t>
            </a:r>
            <a:endParaRPr lang="en-US" dirty="0"/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16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50106"/>
          </a:xfrm>
        </p:spPr>
        <p:txBody>
          <a:bodyPr/>
          <a:lstStyle/>
          <a:p>
            <a:r>
              <a:rPr lang="th-TH" dirty="0" smtClean="0"/>
              <a:t>ผังงานแบบวนซ้ำ</a:t>
            </a:r>
            <a:endParaRPr lang="en-US" dirty="0"/>
          </a:p>
        </p:txBody>
      </p:sp>
      <p:pic>
        <p:nvPicPr>
          <p:cNvPr id="1024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67544" y="1052735"/>
            <a:ext cx="8136904" cy="576010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17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06090"/>
          </a:xfrm>
        </p:spPr>
        <p:txBody>
          <a:bodyPr>
            <a:normAutofit fontScale="90000"/>
          </a:bodyPr>
          <a:lstStyle/>
          <a:p>
            <a:r>
              <a:rPr lang="th-TH" dirty="0" smtClean="0"/>
              <a:t>ผังงานแบบวนซ้ำ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611560" y="1124744"/>
            <a:ext cx="8229600" cy="4525963"/>
          </a:xfrm>
        </p:spPr>
        <p:txBody>
          <a:bodyPr/>
          <a:lstStyle/>
          <a:p>
            <a:r>
              <a:rPr lang="en-US" b="1" dirty="0"/>
              <a:t>For</a:t>
            </a:r>
          </a:p>
          <a:p>
            <a:pPr>
              <a:buNone/>
            </a:pPr>
            <a:r>
              <a:rPr lang="th-TH" dirty="0"/>
              <a:t>โครงสร้างคำสั่งจะทำการวนซ้ำโดยรู้จำนวนแน่นอน โดยมีการ</a:t>
            </a:r>
            <a:r>
              <a:rPr lang="th-TH" dirty="0" smtClean="0"/>
              <a:t>กำหนดค่า</a:t>
            </a:r>
          </a:p>
          <a:p>
            <a:pPr>
              <a:buNone/>
            </a:pPr>
            <a:r>
              <a:rPr lang="th-TH" dirty="0" smtClean="0"/>
              <a:t>เริ่มต้น </a:t>
            </a:r>
            <a:r>
              <a:rPr lang="th-TH" dirty="0"/>
              <a:t>ค่าสิ้นสุด ของ</a:t>
            </a:r>
            <a:r>
              <a:rPr lang="th-TH" dirty="0" smtClean="0"/>
              <a:t>ตัวแปร</a:t>
            </a:r>
            <a:r>
              <a:rPr lang="th-TH" dirty="0"/>
              <a:t>นับรอบ มีรูปแบบการเขียนดังนี้</a:t>
            </a:r>
            <a:endParaRPr lang="en-US" dirty="0"/>
          </a:p>
        </p:txBody>
      </p:sp>
      <p:pic>
        <p:nvPicPr>
          <p:cNvPr id="1126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7504" y="3068960"/>
            <a:ext cx="8810022" cy="35283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18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539552" y="0"/>
            <a:ext cx="8229600" cy="836712"/>
          </a:xfrm>
        </p:spPr>
        <p:txBody>
          <a:bodyPr/>
          <a:lstStyle/>
          <a:p>
            <a:r>
              <a:rPr lang="th-TH" b="1" dirty="0"/>
              <a:t>ตัวอย่างการเขียนผังงานจากโจทย์ปัญหา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611560" y="1340768"/>
            <a:ext cx="8229600" cy="5256584"/>
          </a:xfrm>
        </p:spPr>
        <p:txBody>
          <a:bodyPr>
            <a:normAutofit/>
          </a:bodyPr>
          <a:lstStyle/>
          <a:p>
            <a:r>
              <a:rPr lang="th-TH" b="1" dirty="0"/>
              <a:t>จากโจทย์ปัญหาวิเคราะห์หาตัวแปรที่ใช้ในอัลกอริทึม นำมาเขียน </a:t>
            </a:r>
            <a:r>
              <a:rPr lang="en-US" b="1" dirty="0" smtClean="0"/>
              <a:t>Pseudo </a:t>
            </a:r>
            <a:r>
              <a:rPr lang="en-US" b="1" dirty="0"/>
              <a:t>Code </a:t>
            </a:r>
            <a:r>
              <a:rPr lang="th-TH" b="1" dirty="0"/>
              <a:t>และเขียนผัง</a:t>
            </a:r>
            <a:r>
              <a:rPr lang="th-TH" b="1" dirty="0" smtClean="0"/>
              <a:t>งาน</a:t>
            </a:r>
          </a:p>
          <a:p>
            <a:pPr>
              <a:buNone/>
            </a:pPr>
            <a:r>
              <a:rPr lang="th-TH" b="1" u="sng" dirty="0" smtClean="0"/>
              <a:t>ตัวอย่าง </a:t>
            </a:r>
            <a:r>
              <a:rPr lang="th-TH" b="1" u="sng" dirty="0"/>
              <a:t>1 </a:t>
            </a:r>
            <a:r>
              <a:rPr lang="th-TH" dirty="0"/>
              <a:t>จงเขียน </a:t>
            </a:r>
            <a:r>
              <a:rPr lang="en-US" dirty="0"/>
              <a:t>Flowchart </a:t>
            </a:r>
            <a:r>
              <a:rPr lang="th-TH" dirty="0"/>
              <a:t>รับข้อมูล</a:t>
            </a:r>
            <a:r>
              <a:rPr lang="th-TH" dirty="0" smtClean="0"/>
              <a:t>จำนวนมะม่วงที่</a:t>
            </a:r>
            <a:r>
              <a:rPr lang="th-TH" dirty="0"/>
              <a:t>ซื้อ </a:t>
            </a:r>
            <a:r>
              <a:rPr lang="th-TH" dirty="0" smtClean="0"/>
              <a:t>เพื่อ</a:t>
            </a:r>
          </a:p>
          <a:p>
            <a:pPr>
              <a:buNone/>
            </a:pPr>
            <a:r>
              <a:rPr lang="th-TH" dirty="0" smtClean="0"/>
              <a:t>คำนวณหาราคามะม่วงที่</a:t>
            </a:r>
            <a:r>
              <a:rPr lang="th-TH" dirty="0"/>
              <a:t>ต้องจ่าย โดย</a:t>
            </a:r>
            <a:r>
              <a:rPr lang="th-TH" dirty="0" smtClean="0"/>
              <a:t>มีเงื่อนไข</a:t>
            </a:r>
            <a:r>
              <a:rPr lang="th-TH" dirty="0"/>
              <a:t>ว่า ถ้า</a:t>
            </a:r>
            <a:r>
              <a:rPr lang="th-TH" dirty="0" smtClean="0"/>
              <a:t>ซื้อมะม่วงน้อยกว่า</a:t>
            </a:r>
          </a:p>
          <a:p>
            <a:pPr>
              <a:buNone/>
            </a:pPr>
            <a:r>
              <a:rPr lang="th-TH" dirty="0" smtClean="0"/>
              <a:t>หรือเท่ากับ </a:t>
            </a:r>
            <a:r>
              <a:rPr lang="th-TH" dirty="0"/>
              <a:t>5 กิโลกรัม คิดราคากิโลกรัมละ 35 บาท แต่ถ้า</a:t>
            </a:r>
            <a:r>
              <a:rPr lang="th-TH" dirty="0" smtClean="0"/>
              <a:t>ซื้อมะม่วง</a:t>
            </a:r>
            <a:endParaRPr lang="th-TH" dirty="0"/>
          </a:p>
          <a:p>
            <a:pPr>
              <a:buNone/>
            </a:pPr>
            <a:r>
              <a:rPr lang="th-TH" dirty="0"/>
              <a:t>มากกว่า 5 กิโลกรัมขึ้นไป คิดราคากิโลกรัมละ 30 </a:t>
            </a:r>
            <a:r>
              <a:rPr lang="th-TH" dirty="0" smtClean="0"/>
              <a:t>บาท</a:t>
            </a:r>
          </a:p>
          <a:p>
            <a:pPr lvl="1"/>
            <a:r>
              <a:rPr lang="th-TH" b="1" dirty="0">
                <a:solidFill>
                  <a:srgbClr val="0070C0"/>
                </a:solidFill>
              </a:rPr>
              <a:t>กำหนดตัวแปรที่ใช้</a:t>
            </a:r>
          </a:p>
          <a:p>
            <a:pPr lvl="1"/>
            <a:r>
              <a:rPr lang="th-TH" b="1" dirty="0">
                <a:solidFill>
                  <a:srgbClr val="0070C0"/>
                </a:solidFill>
              </a:rPr>
              <a:t>น้ำหนัก</a:t>
            </a:r>
            <a:r>
              <a:rPr lang="th-TH" b="1" dirty="0" smtClean="0">
                <a:solidFill>
                  <a:srgbClr val="0070C0"/>
                </a:solidFill>
              </a:rPr>
              <a:t>ของมะม่วงที่</a:t>
            </a:r>
            <a:r>
              <a:rPr lang="th-TH" b="1" dirty="0">
                <a:solidFill>
                  <a:srgbClr val="0070C0"/>
                </a:solidFill>
              </a:rPr>
              <a:t>ซื้อ ใช้ชื่อตัวแปร </a:t>
            </a:r>
            <a:r>
              <a:rPr lang="en-US" b="1" dirty="0">
                <a:solidFill>
                  <a:srgbClr val="0070C0"/>
                </a:solidFill>
              </a:rPr>
              <a:t>weight</a:t>
            </a:r>
          </a:p>
          <a:p>
            <a:pPr lvl="1"/>
            <a:r>
              <a:rPr lang="th-TH" b="1" dirty="0" smtClean="0">
                <a:solidFill>
                  <a:srgbClr val="0070C0"/>
                </a:solidFill>
              </a:rPr>
              <a:t>ราคามะม่วงที่</a:t>
            </a:r>
            <a:r>
              <a:rPr lang="th-TH" b="1" dirty="0">
                <a:solidFill>
                  <a:srgbClr val="0070C0"/>
                </a:solidFill>
              </a:rPr>
              <a:t>ต้องจ่าย ใช้ชื่อตัวแปร </a:t>
            </a:r>
            <a:r>
              <a:rPr lang="en-US" b="1" dirty="0">
                <a:solidFill>
                  <a:srgbClr val="0070C0"/>
                </a:solidFill>
              </a:rPr>
              <a:t>amount</a:t>
            </a:r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57200" y="44624"/>
            <a:ext cx="8229600" cy="634082"/>
          </a:xfrm>
        </p:spPr>
        <p:txBody>
          <a:bodyPr>
            <a:normAutofit fontScale="90000"/>
          </a:bodyPr>
          <a:lstStyle/>
          <a:p>
            <a:r>
              <a:rPr lang="th-TH" b="1" dirty="0" smtClean="0"/>
              <a:t>ตัวอย่างการเขียนผังงานจากโจทย์ปัญหา</a:t>
            </a:r>
            <a:endParaRPr lang="en-US" dirty="0"/>
          </a:p>
        </p:txBody>
      </p:sp>
      <p:pic>
        <p:nvPicPr>
          <p:cNvPr id="1229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36449" y="692696"/>
            <a:ext cx="8778964" cy="59046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20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06090"/>
          </a:xfrm>
        </p:spPr>
        <p:txBody>
          <a:bodyPr>
            <a:normAutofit fontScale="90000"/>
          </a:bodyPr>
          <a:lstStyle/>
          <a:p>
            <a:r>
              <a:rPr lang="th-TH" b="1" dirty="0" smtClean="0"/>
              <a:t>ตัวอย่างการเขียนผังงานจากโจทย์ปัญหา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395536" y="1052736"/>
            <a:ext cx="8229600" cy="4968552"/>
          </a:xfrm>
        </p:spPr>
        <p:txBody>
          <a:bodyPr/>
          <a:lstStyle/>
          <a:p>
            <a:pPr>
              <a:buNone/>
            </a:pPr>
            <a:r>
              <a:rPr lang="th-TH" b="1" u="sng" dirty="0" smtClean="0"/>
              <a:t>ตัวอย่าง </a:t>
            </a:r>
            <a:r>
              <a:rPr lang="th-TH" dirty="0"/>
              <a:t>จงเขียนผังงานเพื่อรับตัวเลขจำนวน </a:t>
            </a:r>
            <a:r>
              <a:rPr lang="en-US" dirty="0"/>
              <a:t>n </a:t>
            </a:r>
            <a:r>
              <a:rPr lang="th-TH" dirty="0"/>
              <a:t>ตัว ตามจำนวนที่</a:t>
            </a:r>
            <a:r>
              <a:rPr lang="th-TH" dirty="0" smtClean="0"/>
              <a:t>ผู้ใช้</a:t>
            </a:r>
          </a:p>
          <a:p>
            <a:pPr>
              <a:buNone/>
            </a:pPr>
            <a:r>
              <a:rPr lang="th-TH" dirty="0" smtClean="0"/>
              <a:t>ต้องการ </a:t>
            </a:r>
            <a:r>
              <a:rPr lang="th-TH" dirty="0"/>
              <a:t>และหา</a:t>
            </a:r>
            <a:r>
              <a:rPr lang="th-TH" dirty="0" smtClean="0"/>
              <a:t>ผลรวมของ</a:t>
            </a:r>
            <a:r>
              <a:rPr lang="th-TH" dirty="0"/>
              <a:t>ตัวเลขทั้งหมด</a:t>
            </a:r>
            <a:r>
              <a:rPr lang="th-TH" dirty="0" smtClean="0"/>
              <a:t>นั้นกำหนด</a:t>
            </a:r>
            <a:r>
              <a:rPr lang="th-TH" dirty="0"/>
              <a:t>ตัวแปรที่ใช้ในผัง</a:t>
            </a:r>
            <a:r>
              <a:rPr lang="th-TH" dirty="0" smtClean="0"/>
              <a:t>งาน</a:t>
            </a:r>
          </a:p>
          <a:p>
            <a:pPr>
              <a:buNone/>
            </a:pPr>
            <a:endParaRPr lang="th-TH" dirty="0"/>
          </a:p>
          <a:p>
            <a:pPr>
              <a:buNone/>
            </a:pPr>
            <a:r>
              <a:rPr lang="th-TH" dirty="0" smtClean="0"/>
              <a:t>  	</a:t>
            </a:r>
            <a:r>
              <a:rPr lang="th-TH" b="1" dirty="0" smtClean="0">
                <a:solidFill>
                  <a:srgbClr val="0070C0"/>
                </a:solidFill>
              </a:rPr>
              <a:t>จำนวนตัวเลข	ใช้</a:t>
            </a:r>
            <a:r>
              <a:rPr lang="th-TH" b="1" dirty="0">
                <a:solidFill>
                  <a:srgbClr val="0070C0"/>
                </a:solidFill>
              </a:rPr>
              <a:t>ชื่อตัวแปร </a:t>
            </a:r>
            <a:r>
              <a:rPr lang="en-US" b="1" dirty="0" smtClean="0">
                <a:solidFill>
                  <a:srgbClr val="0070C0"/>
                </a:solidFill>
              </a:rPr>
              <a:t>n</a:t>
            </a:r>
            <a:r>
              <a:rPr lang="th-TH" b="1" dirty="0" smtClean="0">
                <a:solidFill>
                  <a:srgbClr val="0070C0"/>
                </a:solidFill>
              </a:rPr>
              <a:t>	</a:t>
            </a:r>
          </a:p>
          <a:p>
            <a:pPr>
              <a:buNone/>
            </a:pPr>
            <a:r>
              <a:rPr lang="th-TH" b="1" dirty="0">
                <a:solidFill>
                  <a:srgbClr val="0070C0"/>
                </a:solidFill>
              </a:rPr>
              <a:t> </a:t>
            </a:r>
            <a:r>
              <a:rPr lang="th-TH" b="1" dirty="0" smtClean="0">
                <a:solidFill>
                  <a:srgbClr val="0070C0"/>
                </a:solidFill>
              </a:rPr>
              <a:t>	ค่า</a:t>
            </a:r>
            <a:r>
              <a:rPr lang="th-TH" b="1" dirty="0">
                <a:solidFill>
                  <a:srgbClr val="0070C0"/>
                </a:solidFill>
              </a:rPr>
              <a:t>ของตัวเลข </a:t>
            </a:r>
            <a:r>
              <a:rPr lang="th-TH" b="1" dirty="0" smtClean="0">
                <a:solidFill>
                  <a:srgbClr val="0070C0"/>
                </a:solidFill>
              </a:rPr>
              <a:t>	ใช้</a:t>
            </a:r>
            <a:r>
              <a:rPr lang="th-TH" b="1" dirty="0">
                <a:solidFill>
                  <a:srgbClr val="0070C0"/>
                </a:solidFill>
              </a:rPr>
              <a:t>ชื่อตัวแปร </a:t>
            </a:r>
            <a:r>
              <a:rPr lang="en-US" b="1" dirty="0">
                <a:solidFill>
                  <a:srgbClr val="0070C0"/>
                </a:solidFill>
              </a:rPr>
              <a:t>number</a:t>
            </a:r>
          </a:p>
          <a:p>
            <a:pPr>
              <a:buNone/>
            </a:pPr>
            <a:r>
              <a:rPr lang="th-TH" b="1" dirty="0" smtClean="0">
                <a:solidFill>
                  <a:srgbClr val="0070C0"/>
                </a:solidFill>
              </a:rPr>
              <a:t>	ผลรวม 		ใช้</a:t>
            </a:r>
            <a:r>
              <a:rPr lang="th-TH" b="1" dirty="0">
                <a:solidFill>
                  <a:srgbClr val="0070C0"/>
                </a:solidFill>
              </a:rPr>
              <a:t>ชื่อตัวแปร </a:t>
            </a:r>
            <a:r>
              <a:rPr lang="en-US" b="1" dirty="0" smtClean="0">
                <a:solidFill>
                  <a:srgbClr val="0070C0"/>
                </a:solidFill>
              </a:rPr>
              <a:t>result</a:t>
            </a:r>
            <a:r>
              <a:rPr lang="th-TH" b="1" dirty="0" smtClean="0">
                <a:solidFill>
                  <a:srgbClr val="0070C0"/>
                </a:solidFill>
              </a:rPr>
              <a:t> 	</a:t>
            </a:r>
          </a:p>
          <a:p>
            <a:pPr>
              <a:buNone/>
            </a:pPr>
            <a:r>
              <a:rPr lang="th-TH" b="1" dirty="0">
                <a:solidFill>
                  <a:srgbClr val="0070C0"/>
                </a:solidFill>
              </a:rPr>
              <a:t>	</a:t>
            </a:r>
            <a:r>
              <a:rPr lang="th-TH" b="1" dirty="0" smtClean="0">
                <a:solidFill>
                  <a:srgbClr val="0070C0"/>
                </a:solidFill>
              </a:rPr>
              <a:t>ตัวนับ</a:t>
            </a:r>
            <a:r>
              <a:rPr lang="th-TH" b="1" dirty="0">
                <a:solidFill>
                  <a:srgbClr val="0070C0"/>
                </a:solidFill>
              </a:rPr>
              <a:t>จำนวน “ครั้งที่ของการป้อนตัวเลข” ใช้ชื่อตัวแปร </a:t>
            </a:r>
            <a:r>
              <a:rPr lang="en-US" b="1" dirty="0">
                <a:solidFill>
                  <a:srgbClr val="0070C0"/>
                </a:solidFill>
              </a:rPr>
              <a:t>count</a:t>
            </a:r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21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4082"/>
          </a:xfrm>
        </p:spPr>
        <p:txBody>
          <a:bodyPr>
            <a:normAutofit fontScale="90000"/>
          </a:bodyPr>
          <a:lstStyle/>
          <a:p>
            <a:r>
              <a:rPr lang="th-TH" b="1" dirty="0" smtClean="0"/>
              <a:t>ตัวอย่างการเขียนผังงานจากโจทย์ปัญหา</a:t>
            </a:r>
            <a:endParaRPr lang="en-US" dirty="0"/>
          </a:p>
        </p:txBody>
      </p:sp>
      <p:pic>
        <p:nvPicPr>
          <p:cNvPr id="13314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980728"/>
            <a:ext cx="9096375" cy="57077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ตัวยึดหมายเลขภาพนิ่ง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22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4082"/>
          </a:xfrm>
        </p:spPr>
        <p:txBody>
          <a:bodyPr>
            <a:normAutofit fontScale="90000"/>
          </a:bodyPr>
          <a:lstStyle/>
          <a:p>
            <a:r>
              <a:rPr lang="th-TH" b="1" dirty="0" smtClean="0"/>
              <a:t>ตัวอย่างการเขียนผังงานจากโจทย์ปัญหา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th-TH" b="1" u="sng" dirty="0"/>
              <a:t>ตัวอย่างที่ </a:t>
            </a:r>
            <a:r>
              <a:rPr lang="th-TH" dirty="0" smtClean="0"/>
              <a:t>จง</a:t>
            </a:r>
            <a:r>
              <a:rPr lang="th-TH" dirty="0"/>
              <a:t>เขียนผังงานเพื่อรับตัวเลขครั้งละ 1 จำนวน และ</a:t>
            </a:r>
            <a:r>
              <a:rPr lang="th-TH" dirty="0" smtClean="0"/>
              <a:t>ให้</a:t>
            </a:r>
          </a:p>
          <a:p>
            <a:pPr>
              <a:buNone/>
            </a:pPr>
            <a:r>
              <a:rPr lang="th-TH" dirty="0" smtClean="0"/>
              <a:t>ตรวจสอบ </a:t>
            </a:r>
            <a:r>
              <a:rPr lang="th-TH" dirty="0"/>
              <a:t>ถ้าตัวเลขที่รับเข้ามา</a:t>
            </a:r>
            <a:r>
              <a:rPr lang="th-TH" dirty="0" smtClean="0"/>
              <a:t>มีค่า</a:t>
            </a:r>
            <a:r>
              <a:rPr lang="th-TH" dirty="0"/>
              <a:t>มากกว่า 50 ให้แสดงตัวเลขนั้น</a:t>
            </a:r>
            <a:r>
              <a:rPr lang="th-TH" dirty="0" smtClean="0"/>
              <a:t>บน</a:t>
            </a:r>
          </a:p>
          <a:p>
            <a:pPr>
              <a:buNone/>
            </a:pPr>
            <a:r>
              <a:rPr lang="th-TH" dirty="0" smtClean="0"/>
              <a:t>หน้าจอ </a:t>
            </a:r>
            <a:r>
              <a:rPr lang="th-TH" dirty="0"/>
              <a:t>จากนั้นวนรับตัวเลขแล้วทำซ้ำจนครบ </a:t>
            </a:r>
            <a:r>
              <a:rPr lang="en-US" dirty="0" smtClean="0"/>
              <a:t>5</a:t>
            </a:r>
            <a:r>
              <a:rPr lang="th-TH" dirty="0" smtClean="0"/>
              <a:t> </a:t>
            </a:r>
            <a:r>
              <a:rPr lang="th-TH" dirty="0"/>
              <a:t>จำนวน</a:t>
            </a:r>
          </a:p>
          <a:p>
            <a:pPr>
              <a:buNone/>
            </a:pPr>
            <a:r>
              <a:rPr lang="th-TH" dirty="0"/>
              <a:t>กำหนดตัวแปรที่ใช้ในผัง</a:t>
            </a:r>
            <a:r>
              <a:rPr lang="th-TH" dirty="0" smtClean="0"/>
              <a:t>งาน</a:t>
            </a:r>
          </a:p>
          <a:p>
            <a:pPr>
              <a:buNone/>
            </a:pPr>
            <a:endParaRPr lang="th-TH" dirty="0"/>
          </a:p>
          <a:p>
            <a:pPr>
              <a:buNone/>
            </a:pPr>
            <a:r>
              <a:rPr lang="th-TH" dirty="0" smtClean="0"/>
              <a:t>	</a:t>
            </a:r>
            <a:r>
              <a:rPr lang="th-TH" b="1" dirty="0" smtClean="0">
                <a:solidFill>
                  <a:srgbClr val="0070C0"/>
                </a:solidFill>
              </a:rPr>
              <a:t>ค่า</a:t>
            </a:r>
            <a:r>
              <a:rPr lang="th-TH" b="1" dirty="0">
                <a:solidFill>
                  <a:srgbClr val="0070C0"/>
                </a:solidFill>
              </a:rPr>
              <a:t>ของตัวเลข ใช้ชื่อตัวแปร </a:t>
            </a:r>
            <a:r>
              <a:rPr lang="en-US" b="1" dirty="0">
                <a:solidFill>
                  <a:srgbClr val="0070C0"/>
                </a:solidFill>
              </a:rPr>
              <a:t>number</a:t>
            </a:r>
          </a:p>
          <a:p>
            <a:pPr>
              <a:buNone/>
            </a:pPr>
            <a:r>
              <a:rPr lang="th-TH" b="1" dirty="0" smtClean="0">
                <a:solidFill>
                  <a:srgbClr val="0070C0"/>
                </a:solidFill>
              </a:rPr>
              <a:t>	ตัวนับ</a:t>
            </a:r>
            <a:r>
              <a:rPr lang="th-TH" b="1" dirty="0">
                <a:solidFill>
                  <a:srgbClr val="0070C0"/>
                </a:solidFill>
              </a:rPr>
              <a:t>จำนวน “</a:t>
            </a:r>
            <a:r>
              <a:rPr lang="th-TH" b="1" dirty="0" smtClean="0">
                <a:solidFill>
                  <a:srgbClr val="0070C0"/>
                </a:solidFill>
              </a:rPr>
              <a:t>ครั้งที่ของ</a:t>
            </a:r>
            <a:r>
              <a:rPr lang="th-TH" b="1" dirty="0">
                <a:solidFill>
                  <a:srgbClr val="0070C0"/>
                </a:solidFill>
              </a:rPr>
              <a:t>การป้อนตัวเลข” ใช้ชื่อตัวแปร </a:t>
            </a:r>
            <a:r>
              <a:rPr lang="en-US" b="1" dirty="0">
                <a:solidFill>
                  <a:srgbClr val="0070C0"/>
                </a:solidFill>
              </a:rPr>
              <a:t>count</a:t>
            </a:r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23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4082"/>
          </a:xfrm>
        </p:spPr>
        <p:txBody>
          <a:bodyPr>
            <a:normAutofit fontScale="90000"/>
          </a:bodyPr>
          <a:lstStyle/>
          <a:p>
            <a:r>
              <a:rPr lang="th-TH" b="1" dirty="0" smtClean="0"/>
              <a:t>ตัวอย่างการเขียนผังงานจากโจทย์ปัญหา</a:t>
            </a:r>
            <a:endParaRPr lang="en-US" dirty="0"/>
          </a:p>
        </p:txBody>
      </p:sp>
      <p:pic>
        <p:nvPicPr>
          <p:cNvPr id="14338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9512" y="1412776"/>
            <a:ext cx="4286250" cy="374441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4339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499992" y="1052736"/>
            <a:ext cx="4464496" cy="57052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ตัวยึดหมายเลขภาพนิ่ง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24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67544" y="0"/>
            <a:ext cx="8229600" cy="778098"/>
          </a:xfrm>
        </p:spPr>
        <p:txBody>
          <a:bodyPr/>
          <a:lstStyle/>
          <a:p>
            <a:r>
              <a:rPr lang="th-TH" dirty="0" smtClean="0"/>
              <a:t>ตัวอย่างผังงาน</a:t>
            </a:r>
            <a:endParaRPr lang="en-US" dirty="0"/>
          </a:p>
        </p:txBody>
      </p:sp>
      <p:sp>
        <p:nvSpPr>
          <p:cNvPr id="3" name="ตัวยึดเนื้อหา 2"/>
          <p:cNvSpPr>
            <a:spLocks noGrp="1"/>
          </p:cNvSpPr>
          <p:nvPr>
            <p:ph idx="1"/>
          </p:nvPr>
        </p:nvSpPr>
        <p:spPr>
          <a:xfrm>
            <a:off x="323528" y="764704"/>
            <a:ext cx="8229600" cy="4525963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th-TH" sz="2400" b="1" dirty="0" smtClean="0"/>
              <a:t>ตัวอย่าง การวิเคราะห์งานเพื่อเขียนโปรแกรมคำนวณหาเงินโบนัสจากเงินเดือน</a:t>
            </a:r>
            <a:br>
              <a:rPr lang="th-TH" sz="2400" b="1" dirty="0" smtClean="0"/>
            </a:br>
            <a:r>
              <a:rPr lang="th-TH" sz="2400" b="1" dirty="0" smtClean="0"/>
              <a:t>1. วัตถุประสงค์ของงาน</a:t>
            </a:r>
            <a:r>
              <a:rPr lang="th-TH" sz="2400" dirty="0" smtClean="0"/>
              <a:t/>
            </a:r>
            <a:br>
              <a:rPr lang="th-TH" sz="2400" dirty="0" smtClean="0"/>
            </a:br>
            <a:r>
              <a:rPr lang="th-TH" sz="2400" dirty="0" smtClean="0"/>
              <a:t>	คำนวณหาเงินโบนัสที่ได้รับจากเงินเดือน</a:t>
            </a:r>
            <a:br>
              <a:rPr lang="th-TH" sz="2400" dirty="0" smtClean="0"/>
            </a:br>
            <a:r>
              <a:rPr lang="th-TH" sz="2400" b="1" dirty="0" smtClean="0"/>
              <a:t>2. ผลลัพธ์</a:t>
            </a:r>
            <a:r>
              <a:rPr lang="th-TH" sz="2400" dirty="0" smtClean="0"/>
              <a:t/>
            </a:r>
            <a:br>
              <a:rPr lang="th-TH" sz="2400" dirty="0" smtClean="0"/>
            </a:br>
            <a:r>
              <a:rPr lang="th-TH" sz="2400" dirty="0" smtClean="0"/>
              <a:t>	แสดงผลข้อมูล เงินโบนัสที่ได้รับจากเงินเดือน</a:t>
            </a:r>
            <a:br>
              <a:rPr lang="th-TH" sz="2400" dirty="0" smtClean="0"/>
            </a:br>
            <a:r>
              <a:rPr lang="th-TH" sz="2400" b="1" dirty="0" smtClean="0"/>
              <a:t>3. ข้อมูลนำเข้า</a:t>
            </a:r>
            <a:br>
              <a:rPr lang="th-TH" sz="2400" b="1" dirty="0" smtClean="0"/>
            </a:br>
            <a:r>
              <a:rPr lang="th-TH" sz="2400" b="1" dirty="0" smtClean="0"/>
              <a:t>	</a:t>
            </a:r>
            <a:r>
              <a:rPr lang="th-TH" sz="2400" dirty="0" smtClean="0"/>
              <a:t>เงินเดือน และจำนวนเดือนที่ได้รับโบนัส</a:t>
            </a:r>
            <a:br>
              <a:rPr lang="th-TH" sz="2400" dirty="0" smtClean="0"/>
            </a:br>
            <a:r>
              <a:rPr lang="th-TH" sz="2400" b="1" dirty="0" smtClean="0"/>
              <a:t>4. ตัวแปรที่ใช้</a:t>
            </a:r>
            <a:r>
              <a:rPr lang="th-TH" sz="2400" dirty="0" smtClean="0"/>
              <a:t/>
            </a:r>
            <a:br>
              <a:rPr lang="th-TH" sz="2400" dirty="0" smtClean="0"/>
            </a:br>
            <a:r>
              <a:rPr lang="th-TH" sz="2400" dirty="0" smtClean="0"/>
              <a:t>	</a:t>
            </a:r>
            <a:r>
              <a:rPr lang="en-US" sz="2400" b="1" dirty="0" smtClean="0">
                <a:solidFill>
                  <a:srgbClr val="0070C0"/>
                </a:solidFill>
              </a:rPr>
              <a:t>bonus </a:t>
            </a:r>
            <a:r>
              <a:rPr lang="th-TH" sz="2400" b="1" dirty="0" smtClean="0">
                <a:solidFill>
                  <a:srgbClr val="0070C0"/>
                </a:solidFill>
              </a:rPr>
              <a:t>หมายถึง เงินโบนัสที่ได้รับจากเงินเดือน</a:t>
            </a:r>
            <a:br>
              <a:rPr lang="th-TH" sz="2400" b="1" dirty="0" smtClean="0">
                <a:solidFill>
                  <a:srgbClr val="0070C0"/>
                </a:solidFill>
              </a:rPr>
            </a:br>
            <a:r>
              <a:rPr lang="th-TH" sz="2400" b="1" dirty="0" smtClean="0">
                <a:solidFill>
                  <a:srgbClr val="0070C0"/>
                </a:solidFill>
              </a:rPr>
              <a:t>	</a:t>
            </a:r>
            <a:r>
              <a:rPr lang="en-US" sz="2400" b="1" dirty="0" smtClean="0">
                <a:solidFill>
                  <a:srgbClr val="0070C0"/>
                </a:solidFill>
              </a:rPr>
              <a:t>month </a:t>
            </a:r>
            <a:r>
              <a:rPr lang="th-TH" sz="2400" b="1" dirty="0" smtClean="0">
                <a:solidFill>
                  <a:srgbClr val="0070C0"/>
                </a:solidFill>
              </a:rPr>
              <a:t>หมายถึง จำนวนเดือนที่ได้รับโบนัส</a:t>
            </a:r>
            <a:br>
              <a:rPr lang="th-TH" sz="2400" b="1" dirty="0" smtClean="0">
                <a:solidFill>
                  <a:srgbClr val="0070C0"/>
                </a:solidFill>
              </a:rPr>
            </a:br>
            <a:r>
              <a:rPr lang="th-TH" sz="2400" b="1" dirty="0" smtClean="0">
                <a:solidFill>
                  <a:srgbClr val="0070C0"/>
                </a:solidFill>
              </a:rPr>
              <a:t>	</a:t>
            </a:r>
            <a:r>
              <a:rPr lang="en-US" sz="2400" b="1" dirty="0" err="1" smtClean="0">
                <a:solidFill>
                  <a:srgbClr val="0070C0"/>
                </a:solidFill>
              </a:rPr>
              <a:t>saraly</a:t>
            </a:r>
            <a:r>
              <a:rPr lang="th-TH" sz="2400" b="1" dirty="0" smtClean="0">
                <a:solidFill>
                  <a:srgbClr val="0070C0"/>
                </a:solidFill>
              </a:rPr>
              <a:t>หมายถึง เงินเดือน</a:t>
            </a:r>
            <a:r>
              <a:rPr lang="th-TH" sz="2400" dirty="0" smtClean="0"/>
              <a:t/>
            </a:r>
            <a:br>
              <a:rPr lang="th-TH" sz="2400" dirty="0" smtClean="0"/>
            </a:br>
            <a:r>
              <a:rPr lang="th-TH" sz="2400" b="1" dirty="0" smtClean="0"/>
              <a:t>5. ลำดับงาน</a:t>
            </a:r>
            <a:br>
              <a:rPr lang="th-TH" sz="2400" b="1" dirty="0" smtClean="0"/>
            </a:br>
            <a:r>
              <a:rPr lang="th-TH" sz="2400" b="1" dirty="0" smtClean="0"/>
              <a:t>	</a:t>
            </a:r>
            <a:r>
              <a:rPr lang="th-TH" sz="2400" dirty="0" smtClean="0"/>
              <a:t>5.1 ป้อนข้อมูลเงินเดือน, จำนวนเดือนที่ได้รับเงินเดือน</a:t>
            </a:r>
            <a:br>
              <a:rPr lang="th-TH" sz="2400" dirty="0" smtClean="0"/>
            </a:br>
            <a:r>
              <a:rPr lang="th-TH" sz="2400" dirty="0" smtClean="0"/>
              <a:t>	5.2 คำนวณหาเงินโบนัสที่ได้รับจากเงินเดือน</a:t>
            </a:r>
            <a:br>
              <a:rPr lang="th-TH" sz="2400" dirty="0" smtClean="0"/>
            </a:br>
            <a:r>
              <a:rPr lang="th-TH" sz="2400" dirty="0" smtClean="0"/>
              <a:t>                 </a:t>
            </a:r>
            <a:r>
              <a:rPr lang="en-US" sz="2400" dirty="0" smtClean="0">
                <a:solidFill>
                  <a:srgbClr val="0070C0"/>
                </a:solidFill>
              </a:rPr>
              <a:t>bonus = </a:t>
            </a:r>
            <a:r>
              <a:rPr lang="en-US" sz="2400" dirty="0" err="1" smtClean="0">
                <a:solidFill>
                  <a:srgbClr val="0070C0"/>
                </a:solidFill>
              </a:rPr>
              <a:t>saraly</a:t>
            </a:r>
            <a:r>
              <a:rPr lang="en-US" sz="2400" dirty="0" smtClean="0">
                <a:solidFill>
                  <a:srgbClr val="0070C0"/>
                </a:solidFill>
              </a:rPr>
              <a:t> * month</a:t>
            </a:r>
            <a:br>
              <a:rPr lang="en-US" sz="2400" dirty="0" smtClean="0">
                <a:solidFill>
                  <a:srgbClr val="0070C0"/>
                </a:solidFill>
              </a:rPr>
            </a:br>
            <a:r>
              <a:rPr lang="en-US" sz="2400" dirty="0" smtClean="0"/>
              <a:t>5.3 </a:t>
            </a:r>
            <a:r>
              <a:rPr lang="th-TH" sz="2400" dirty="0" smtClean="0"/>
              <a:t>แสดงพลลัพธ์</a:t>
            </a:r>
            <a:br>
              <a:rPr lang="th-TH" sz="2400" dirty="0" smtClean="0"/>
            </a:br>
            <a:endParaRPr lang="th-TH" sz="2400" dirty="0" smtClean="0"/>
          </a:p>
          <a:p>
            <a:endParaRPr lang="en-US" sz="2400" dirty="0"/>
          </a:p>
        </p:txBody>
      </p:sp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25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ชื่อเรื่อง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562074"/>
          </a:xfrm>
        </p:spPr>
        <p:txBody>
          <a:bodyPr>
            <a:normAutofit fontScale="90000"/>
          </a:bodyPr>
          <a:lstStyle/>
          <a:p>
            <a:r>
              <a:rPr lang="th-TH" dirty="0" smtClean="0"/>
              <a:t>ตัวอย่างผังงาน</a:t>
            </a:r>
            <a:endParaRPr lang="en-US" dirty="0"/>
          </a:p>
        </p:txBody>
      </p:sp>
      <p:pic>
        <p:nvPicPr>
          <p:cNvPr id="5" name="ตัวยึดเนื้อหา 4" descr="ex5.pn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3131840" y="1124744"/>
            <a:ext cx="2440677" cy="5157135"/>
          </a:xfrm>
        </p:spPr>
      </p:pic>
      <p:sp>
        <p:nvSpPr>
          <p:cNvPr id="4" name="ตัวยึดหมายเลขภาพนิ่ง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226DB0-6579-4CD3-8833-C678CE1B41FB}" type="slidenum">
              <a:rPr lang="en-US" smtClean="0"/>
              <a:pPr/>
              <a:t>26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3851920" y="3429000"/>
            <a:ext cx="288032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=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ชุดรูปแบบของ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ชุดรูปแบบของ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405</TotalTime>
  <Words>987</Words>
  <Application>Microsoft Office PowerPoint</Application>
  <PresentationFormat>นำเสนอทางหน้าจอ (4:3)</PresentationFormat>
  <Paragraphs>123</Paragraphs>
  <Slides>26</Slides>
  <Notes>0</Notes>
  <HiddenSlides>0</HiddenSlides>
  <MMClips>0</MMClips>
  <ScaleCrop>false</ScaleCrop>
  <HeadingPairs>
    <vt:vector size="4" baseType="variant">
      <vt:variant>
        <vt:lpstr>ชุดรูปแบบ</vt:lpstr>
      </vt:variant>
      <vt:variant>
        <vt:i4>1</vt:i4>
      </vt:variant>
      <vt:variant>
        <vt:lpstr>ชื่อเรื่องภาพนิ่ง</vt:lpstr>
      </vt:variant>
      <vt:variant>
        <vt:i4>26</vt:i4>
      </vt:variant>
    </vt:vector>
  </HeadingPairs>
  <TitlesOfParts>
    <vt:vector size="27" baseType="lpstr">
      <vt:lpstr>ชุดรูปแบบของ Office</vt:lpstr>
      <vt:lpstr>ประโยชน์ของผังงาน </vt:lpstr>
      <vt:lpstr>หลักการเขียนผังงานที่ดี</vt:lpstr>
      <vt:lpstr>หลักการเขียนผังงานที่ดี</vt:lpstr>
      <vt:lpstr>ตัวอย่าง Flowchart</vt:lpstr>
      <vt:lpstr>ภาพนิ่ง 5</vt:lpstr>
      <vt:lpstr>ภาพนิ่ง 6</vt:lpstr>
      <vt:lpstr>ผังงานแสดงโปรแกรมการ คำนวณค่า a จากสูตร a = x + y โดยรับค่า x และ y ทางแป้นพิมพ์ และ แสดงผลลัพธ์ a ออกทางจอภาพ</vt:lpstr>
      <vt:lpstr>ผังงานแสดงโปรแกรมการประเมินผลการเรียน โดยรับคะแนน นักศึกษาเข้ามาทางแป้นพิมพ์ ถ้าคะแนนมากว่าหรือเท่ากับ 50 ให้แสดงคำว่า “Pass” ที่หน้าจอ แต่ถ้าน้อยกว่า 50 ให้แสดงคำว่า Fail</vt:lpstr>
      <vt:lpstr>ผังงานแบบมีเงื่อนไข</vt:lpstr>
      <vt:lpstr>ผังงานแบบมีเงื่อนไข</vt:lpstr>
      <vt:lpstr>ผังงานแบบมีเงื่อนไข</vt:lpstr>
      <vt:lpstr>ผังงานแบบมีเงื่อนไข</vt:lpstr>
      <vt:lpstr>ผังงานที่มีมากกว่า 2 ทางเลือก CASE</vt:lpstr>
      <vt:lpstr>ผังงานแบบวนซ้ำ</vt:lpstr>
      <vt:lpstr>ผังงานแบบวนซ้ำ</vt:lpstr>
      <vt:lpstr>ผังงานแบบวนซ้ำ</vt:lpstr>
      <vt:lpstr>ผังงานแบบวนซ้ำ</vt:lpstr>
      <vt:lpstr>ผังงานแบบวนซ้ำ</vt:lpstr>
      <vt:lpstr>ตัวอย่างการเขียนผังงานจากโจทย์ปัญหา</vt:lpstr>
      <vt:lpstr>ตัวอย่างการเขียนผังงานจากโจทย์ปัญหา</vt:lpstr>
      <vt:lpstr>ตัวอย่างการเขียนผังงานจากโจทย์ปัญหา</vt:lpstr>
      <vt:lpstr>ตัวอย่างการเขียนผังงานจากโจทย์ปัญหา</vt:lpstr>
      <vt:lpstr>ตัวอย่างการเขียนผังงานจากโจทย์ปัญหา</vt:lpstr>
      <vt:lpstr>ตัวอย่างการเขียนผังงานจากโจทย์ปัญหา</vt:lpstr>
      <vt:lpstr>ตัวอย่างผังงาน</vt:lpstr>
      <vt:lpstr>ตัวอย่างผังงาน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ภาพนิ่ง 1</dc:title>
  <dc:creator>kedkarn</dc:creator>
  <cp:lastModifiedBy>kedkarn</cp:lastModifiedBy>
  <cp:revision>51</cp:revision>
  <dcterms:created xsi:type="dcterms:W3CDTF">2012-06-11T17:22:35Z</dcterms:created>
  <dcterms:modified xsi:type="dcterms:W3CDTF">2013-06-06T08:56:59Z</dcterms:modified>
</cp:coreProperties>
</file>